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88" r:id="rId2"/>
    <p:sldId id="271" r:id="rId3"/>
    <p:sldId id="283" r:id="rId4"/>
    <p:sldId id="285" r:id="rId5"/>
    <p:sldId id="284" r:id="rId6"/>
    <p:sldId id="272" r:id="rId7"/>
    <p:sldId id="273" r:id="rId8"/>
    <p:sldId id="274" r:id="rId9"/>
    <p:sldId id="276" r:id="rId10"/>
    <p:sldId id="277" r:id="rId11"/>
    <p:sldId id="286" r:id="rId12"/>
    <p:sldId id="292" r:id="rId13"/>
    <p:sldId id="287" r:id="rId14"/>
    <p:sldId id="290" r:id="rId15"/>
    <p:sldId id="293" r:id="rId16"/>
    <p:sldId id="256" r:id="rId17"/>
    <p:sldId id="257" r:id="rId18"/>
    <p:sldId id="258" r:id="rId19"/>
    <p:sldId id="269" r:id="rId20"/>
    <p:sldId id="291" r:id="rId21"/>
    <p:sldId id="259" r:id="rId22"/>
    <p:sldId id="260" r:id="rId23"/>
    <p:sldId id="261" r:id="rId24"/>
    <p:sldId id="262" r:id="rId25"/>
    <p:sldId id="270" r:id="rId26"/>
    <p:sldId id="289" r:id="rId27"/>
    <p:sldId id="263" r:id="rId28"/>
    <p:sldId id="264" r:id="rId29"/>
    <p:sldId id="278" r:id="rId30"/>
    <p:sldId id="279" r:id="rId31"/>
    <p:sldId id="280" r:id="rId32"/>
    <p:sldId id="281" r:id="rId33"/>
    <p:sldId id="282"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9E55DC-E26E-4983-A066-EF74AA9BED1B}" type="datetimeFigureOut">
              <a:rPr lang="en-US" smtClean="0"/>
              <a:pPr/>
              <a:t>9/2/2015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D75978-7C83-4629-8F40-FD995A6A9739}" type="slidenum">
              <a:rPr lang="en-US" smtClean="0"/>
              <a:pPr/>
              <a:t>‹#›</a:t>
            </a:fld>
            <a:endParaRPr lang="en-US"/>
          </a:p>
        </p:txBody>
      </p:sp>
    </p:spTree>
    <p:extLst>
      <p:ext uri="{BB962C8B-B14F-4D97-AF65-F5344CB8AC3E}">
        <p14:creationId xmlns:p14="http://schemas.microsoft.com/office/powerpoint/2010/main" val="3044305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CBECCC-95DE-4E33-8D68-B20393641BAB}"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B3FA3010-3B24-4D94-9AD3-1C9BE3468C24}" type="datetimeFigureOut">
              <a:rPr lang="en-US" smtClean="0"/>
              <a:pPr/>
              <a:t>9/2/2015</a:t>
            </a:fld>
            <a:endParaRPr lang="en-US" dirty="0"/>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C1A05686-2D16-472C-A064-736802950403}" type="slidenum">
              <a:rPr lang="en-US" smtClean="0"/>
              <a:pPr/>
              <a:t>‹#›</a:t>
            </a:fld>
            <a:endParaRPr lang="en-US" dirty="0"/>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3FA3010-3B24-4D94-9AD3-1C9BE3468C24}" type="datetimeFigureOut">
              <a:rPr lang="en-US" smtClean="0"/>
              <a:pPr/>
              <a:t>9/2/2015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C1A05686-2D16-472C-A064-73680295040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3FA3010-3B24-4D94-9AD3-1C9BE3468C24}" type="datetimeFigureOut">
              <a:rPr lang="en-US" smtClean="0"/>
              <a:pPr/>
              <a:t>9/2/2015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C1A05686-2D16-472C-A064-73680295040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3FA3010-3B24-4D94-9AD3-1C9BE3468C24}" type="datetimeFigureOut">
              <a:rPr lang="en-US" smtClean="0"/>
              <a:pPr/>
              <a:t>9/2/2015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C1A05686-2D16-472C-A064-73680295040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B3FA3010-3B24-4D94-9AD3-1C9BE3468C24}" type="datetimeFigureOut">
              <a:rPr lang="en-US" smtClean="0"/>
              <a:pPr/>
              <a:t>9/2/2015</a:t>
            </a:fld>
            <a:endParaRPr lang="en-US" dirty="0"/>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C1A05686-2D16-472C-A064-736802950403}" type="slidenum">
              <a:rPr lang="en-US" smtClean="0"/>
              <a:pPr/>
              <a:t>‹#›</a:t>
            </a:fld>
            <a:endParaRPr lang="en-US" dirty="0"/>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3FA3010-3B24-4D94-9AD3-1C9BE3468C24}" type="datetimeFigureOut">
              <a:rPr lang="en-US" smtClean="0"/>
              <a:pPr/>
              <a:t>9/2/2015</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a:xfrm>
            <a:off x="8641080" y="6514568"/>
            <a:ext cx="464288" cy="274320"/>
          </a:xfrm>
        </p:spPr>
        <p:txBody>
          <a:bodyPr/>
          <a:lstStyle>
            <a:extLst/>
          </a:lstStyle>
          <a:p>
            <a:fld id="{C1A05686-2D16-472C-A064-736802950403}" type="slidenum">
              <a:rPr lang="en-US" smtClean="0"/>
              <a:pPr/>
              <a:t>‹#›</a:t>
            </a:fld>
            <a:endParaRPr lang="en-US" dirty="0"/>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dirty="0"/>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dirty="0"/>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3FA3010-3B24-4D94-9AD3-1C9BE3468C24}" type="datetimeFigureOut">
              <a:rPr lang="en-US" smtClean="0"/>
              <a:pPr/>
              <a:t>9/2/2015</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a:xfrm>
            <a:off x="8641080" y="6514568"/>
            <a:ext cx="464288" cy="274320"/>
          </a:xfrm>
        </p:spPr>
        <p:txBody>
          <a:bodyPr/>
          <a:lstStyle>
            <a:extLst/>
          </a:lstStyle>
          <a:p>
            <a:fld id="{C1A05686-2D16-472C-A064-73680295040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B3FA3010-3B24-4D94-9AD3-1C9BE3468C24}" type="datetimeFigureOut">
              <a:rPr lang="en-US" smtClean="0"/>
              <a:pPr/>
              <a:t>9/2/2015</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C1A05686-2D16-472C-A064-736802950403}" type="slidenum">
              <a:rPr lang="en-US" smtClean="0"/>
              <a:pPr/>
              <a:t>‹#›</a:t>
            </a:fld>
            <a:endParaRPr lang="en-US" dirty="0"/>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3FA3010-3B24-4D94-9AD3-1C9BE3468C24}" type="datetimeFigureOut">
              <a:rPr lang="en-US" smtClean="0"/>
              <a:pPr/>
              <a:t>9/2/2015</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C1A05686-2D16-472C-A064-73680295040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B3FA3010-3B24-4D94-9AD3-1C9BE3468C24}" type="datetimeFigureOut">
              <a:rPr lang="en-US" smtClean="0"/>
              <a:pPr/>
              <a:t>9/2/2015</a:t>
            </a:fld>
            <a:endParaRPr lang="en-US" dirty="0"/>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C1A05686-2D16-472C-A064-736802950403}" type="slidenum">
              <a:rPr lang="en-US" smtClean="0"/>
              <a:pPr/>
              <a:t>‹#›</a:t>
            </a:fld>
            <a:endParaRPr lang="en-US" dirty="0"/>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B3FA3010-3B24-4D94-9AD3-1C9BE3468C24}" type="datetimeFigureOut">
              <a:rPr lang="en-US" smtClean="0"/>
              <a:pPr/>
              <a:t>9/2/2015</a:t>
            </a:fld>
            <a:endParaRPr lang="en-US" dirty="0"/>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C1A05686-2D16-472C-A064-736802950403}" type="slidenum">
              <a:rPr lang="en-US" smtClean="0"/>
              <a:pPr/>
              <a:t>‹#›</a:t>
            </a:fld>
            <a:endParaRPr lang="en-US" dirty="0"/>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dirty="0"/>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B3FA3010-3B24-4D94-9AD3-1C9BE3468C24}" type="datetimeFigureOut">
              <a:rPr lang="en-US" smtClean="0"/>
              <a:pPr/>
              <a:t>9/2/2015</a:t>
            </a:fld>
            <a:endParaRPr lang="en-US" dirty="0"/>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C1A05686-2D16-472C-A064-736802950403}" type="slidenum">
              <a:rPr lang="en-US" smtClean="0"/>
              <a:pPr/>
              <a:t>‹#›</a:t>
            </a:fld>
            <a:endParaRPr lang="en-US" dirty="0"/>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com/url?sa=i&amp;rct=j&amp;q=machiavelli+the+prince&amp;source=images&amp;cd=&amp;cad=rja&amp;docid=XZ-02QGj0sM7JM&amp;tbnid=y9Z3SjIbB4SIAM:&amp;ved=0CAUQjRw&amp;url=http://msshistory.wordpress.com/west-and-the-world/154-2/&amp;ei=9fItUtf1IsjuqQHL34DYCA&amp;bvm=bv.51773540,d.aWM&amp;psig=AFQjCNGI0CtfAG3BsdQbMidt5a6s0nhpQg&amp;ust=1378829345512613"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ub6IsYGUd_c" TargetMode="External"/><Relationship Id="rId2" Type="http://schemas.openxmlformats.org/officeDocument/2006/relationships/hyperlink" Target="https://www.youtube.com/watch?v=aviFmhRebuA"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youtube.com/watch?v=ni1gupkGAW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hyperlink" Target="http://www.google.com/imgres?imgurl=http://www.york.ac.uk/depts/poli/images/Thomas_Hobbes.jpg&amp;imgrefurl=http://www.york.ac.uk/depts/poli/current/pg/modules/thobbes.html&amp;h=348&amp;w=330&amp;sz=46&amp;tbnid=UYYh-GviWuRAeM:&amp;tbnh=231&amp;tbnw=219&amp;prev=/images?q=picture+of+thomas+hobbes&amp;zoom=1&amp;q=picture+of+thomas+hobbes&amp;hl=en&amp;usg=__ng1CqCwnKIMYz-6U7R7GSojze_I=&amp;sa=X&amp;ei=JpqPTIL2DcP6lwei55jmAQ&amp;ved=0CBoQ9QEwAA"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www.youtube.com/watch?v=4mgSPiAiBj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 1 – Seeds of Change</a:t>
            </a:r>
            <a:endParaRPr lang="en-US" dirty="0"/>
          </a:p>
        </p:txBody>
      </p:sp>
      <p:sp>
        <p:nvSpPr>
          <p:cNvPr id="3" name="Content Placeholder 2"/>
          <p:cNvSpPr>
            <a:spLocks noGrp="1"/>
          </p:cNvSpPr>
          <p:nvPr>
            <p:ph idx="1"/>
          </p:nvPr>
        </p:nvSpPr>
        <p:spPr>
          <a:xfrm>
            <a:off x="457200" y="2027237"/>
            <a:ext cx="8229600" cy="2316163"/>
          </a:xfrm>
        </p:spPr>
        <p:txBody>
          <a:bodyPr/>
          <a:lstStyle/>
          <a:p>
            <a:endParaRPr lang="en-US" dirty="0" smtClean="0"/>
          </a:p>
          <a:p>
            <a:pPr marL="0" indent="0" algn="ctr">
              <a:buNone/>
            </a:pPr>
            <a:r>
              <a:rPr lang="en-US" u="sng" dirty="0" smtClean="0"/>
              <a:t>BIG IDEA</a:t>
            </a:r>
            <a:endParaRPr lang="en-US" u="sng" dirty="0"/>
          </a:p>
          <a:p>
            <a:r>
              <a:rPr lang="en-US" dirty="0" smtClean="0"/>
              <a:t>HOW CAN IDEAS CHANGE THE WORLD?</a:t>
            </a:r>
            <a:endParaRPr lang="en-US" dirty="0"/>
          </a:p>
        </p:txBody>
      </p:sp>
    </p:spTree>
    <p:extLst>
      <p:ext uri="{BB962C8B-B14F-4D97-AF65-F5344CB8AC3E}">
        <p14:creationId xmlns:p14="http://schemas.microsoft.com/office/powerpoint/2010/main" val="2873733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Ideals of the </a:t>
            </a:r>
            <a:r>
              <a:rPr lang="en-US" dirty="0" smtClean="0">
                <a:solidFill>
                  <a:srgbClr val="FF0000"/>
                </a:solidFill>
              </a:rPr>
              <a:t>Renaissance</a:t>
            </a:r>
          </a:p>
          <a:p>
            <a:pPr lvl="1"/>
            <a:r>
              <a:rPr lang="en-US" dirty="0" smtClean="0"/>
              <a:t>Individualism, secularism, rebirth of classical teachings</a:t>
            </a:r>
          </a:p>
          <a:p>
            <a:pPr lvl="1">
              <a:buNone/>
            </a:pPr>
            <a:endParaRPr lang="en-US" dirty="0" smtClean="0"/>
          </a:p>
          <a:p>
            <a:r>
              <a:rPr lang="en-US" dirty="0" smtClean="0">
                <a:solidFill>
                  <a:srgbClr val="FF0000"/>
                </a:solidFill>
              </a:rPr>
              <a:t>Scientific Revolution</a:t>
            </a:r>
          </a:p>
          <a:p>
            <a:pPr lvl="1"/>
            <a:r>
              <a:rPr lang="en-US" dirty="0" smtClean="0"/>
              <a:t>logic, reason, mathematics</a:t>
            </a:r>
          </a:p>
          <a:p>
            <a:pPr lvl="1"/>
            <a:r>
              <a:rPr lang="en-US" dirty="0" smtClean="0"/>
              <a:t>New way of thinking based on willingness to question assumptions</a:t>
            </a:r>
          </a:p>
          <a:p>
            <a:pPr lvl="1">
              <a:buNone/>
            </a:pPr>
            <a:endParaRPr lang="en-US" dirty="0" smtClean="0"/>
          </a:p>
          <a:p>
            <a:r>
              <a:rPr lang="en-US" dirty="0" smtClean="0">
                <a:solidFill>
                  <a:srgbClr val="FF0000"/>
                </a:solidFill>
              </a:rPr>
              <a:t>Absolutism is questioned</a:t>
            </a:r>
          </a:p>
          <a:p>
            <a:pPr lvl="1"/>
            <a:r>
              <a:rPr lang="en-US" dirty="0" smtClean="0"/>
              <a:t>Reaction to government of total control</a:t>
            </a:r>
          </a:p>
          <a:p>
            <a:pPr lvl="1"/>
            <a:r>
              <a:rPr lang="en-US" dirty="0" smtClean="0"/>
              <a:t>Questioning of DIVINE RIGHT</a:t>
            </a:r>
            <a:endParaRPr lang="en-US" dirty="0"/>
          </a:p>
        </p:txBody>
      </p:sp>
      <p:sp>
        <p:nvSpPr>
          <p:cNvPr id="3" name="Title 2"/>
          <p:cNvSpPr>
            <a:spLocks noGrp="1"/>
          </p:cNvSpPr>
          <p:nvPr>
            <p:ph type="title"/>
          </p:nvPr>
        </p:nvSpPr>
        <p:spPr/>
        <p:txBody>
          <a:bodyPr>
            <a:normAutofit fontScale="90000"/>
          </a:bodyPr>
          <a:lstStyle/>
          <a:p>
            <a:pPr algn="ctr"/>
            <a:r>
              <a:rPr lang="en-US" u="sng" dirty="0" smtClean="0"/>
              <a:t>3 Eras/Events that led to the Enlightenment</a:t>
            </a:r>
            <a:endParaRPr lang="en-US"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ox(in)">
                                      <p:cBhvr>
                                        <p:cTn id="7" dur="500"/>
                                        <p:tgtEl>
                                          <p:spTgt spid="2">
                                            <p:txEl>
                                              <p:pRg st="3" end="3"/>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ox(in)">
                                      <p:cBhvr>
                                        <p:cTn id="10" dur="500"/>
                                        <p:tgtEl>
                                          <p:spTgt spid="2">
                                            <p:txEl>
                                              <p:pRg st="4" end="4"/>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box(in)">
                                      <p:cBhvr>
                                        <p:cTn id="13" dur="500"/>
                                        <p:tgtEl>
                                          <p:spTgt spid="2">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box(in)">
                                      <p:cBhvr>
                                        <p:cTn id="18" dur="500"/>
                                        <p:tgtEl>
                                          <p:spTgt spid="2">
                                            <p:txEl>
                                              <p:pRg st="7" end="7"/>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box(in)">
                                      <p:cBhvr>
                                        <p:cTn id="21" dur="500"/>
                                        <p:tgtEl>
                                          <p:spTgt spid="2">
                                            <p:txEl>
                                              <p:pRg st="8" end="8"/>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Effect transition="in" filter="box(in)">
                                      <p:cBhvr>
                                        <p:cTn id="2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jpeg;base64,/9j/4AAQSkZJRgABAQAAAQABAAD/2wCEAAkGBhQSERUUEhQUFBUVFBcYFRcXFBQUFRUUGBgVGBYYFRcXHCYeFxojGRQUHy8gIycpLCwsFx4xNTAqNSYrLCkBCQoKDgwOGg8PGikcHCUpKSwpKSkpKSkpLCwpKSkpKSkpKSksLCwpKSwpKSkpKSwsKSksKSkpKSwpKSwsLCwpKf/AABEIAQMAwgMBIgACEQEDEQH/xAAcAAABBQEBAQAAAAAAAAAAAAAAAQIDBQYEBwj/xABFEAABAwEEBgYFCgUDBQEAAAABAAIDEQQSITEFBhNBUWEicZGx0/AHgZKhwRQVFjJTVJOj0eEjQlJy8SQzYghDRIOzZP/EABkBAQADAQEAAAAAAAAAAAAAAAABAgQDBf/EACURAQACAQQCAQUBAQAAAAAAAAABAhEDEiExBBNBIjJRYaFxFP/aAAwDAQACEQMRAD8A8NU9igvyMaTS84CtAaVNK0JAPaFAlqg1H0PZ9s/8OLx0fQ9n2z/w4vHWXSINT9D2fbP/AA4vHR9D2fbP/Di8dZdaezamMdHZy61xRSWll6Jj2SUPTdGA6QAtbVzTiUC/Q9n2z/w4vHR9D2fbP/Di8dcFr1PtUUbpJIrrGFwcS+PNjyx1G3rxo4EYBTaG1XbNZ3TyTthaJmwisckhL3NLh/tgkCjSg6foez7Z/wCHF46Poez7Z/4cXjqDSeodrg2hdFebGX1c1zCC1ji1zwK3roIzphvXPLqda2loMDwXymJv1aGUAEsqDQOoQcUHf9D2fbP/AA4vHR9D2fbP/Di8dcA1OtVxj9iaPLA0F0Ycdo4NjNwuvUcSKGlDXNJa9ULVHFtXwuDBQkgsdQFxYCQ0kgXhStM0Fh9D2fbP/Di8dH0PZ9s/8OLx1xw6k2x0r4hA7aRgF7HFjXBpF4HpOFRTHDJOg1HtjzRsJODD9ePJ5e1lOljeMbwAM7pQdX0PZ9s/8OLx0fQ9n2z/AMOLx1UjVy0Xg3ZOvGMygYV2bSWk0rXAgimeGSbpfV+aykNnZcJrQXmONQaOBuuN0g5g0KC4+h7PtnfhxeOj6Hs+2f8AhxeOo9BakutUcL2TRgy2ltnu0fejc5rnAvwpQhhyJXTJ6P3CYxba48QvlDZrPPA54YC4hge3HAE1NAgi+h7Ptn/hxeOj6Hs+2f8AhxeOopNTv9I+0x2iKQRNjdI1rZQGiRzWhokc0Mc8Fwq0Gox4LOFBqPoez7Z/4cXjo+h7PtnfhxeOsshBa6a0Q2AtAeX3gc2sbSlP6XurnyVWUVSIBCEIBCnbCnfJwozA5kLsbZ2p5sjaVx6lG6E4cIWos2ubGx2dr7HDJJZmXYpHvm/rdIC6Nrg11HOOBVCbMOaUWUc03QYX1v17fPZdhLGHOJeTJfeCXPkMpcWjo1vFcejNb57PZnQQOMd+YSF7XEOwYWXeFOlX1KuNkCG2QKN8GJXbNe5fk4gcxrm7CWJxJO0cZJHSF9/6wdVxFAaEVqDVWMfpVmbJeEMV2/I90ZL3Mc54ZdOJqHMLAWuGOJ3LON0a2lce1TN0Uw8fa7+xV9tVtkuuTXFrpI53WaM2iN0J2u0kAdsSy7WOtAS1jWk8NwOK6H+kaYyRu2cdyMD+Fjde5r3SMMh+s4B7gbtadELhZoWM8e1K7QbK0oeP1qfBV99E+uXRadfJJHNfJFE6RsM8JeAWXo5muGLW4VbfeQeeK69Eekt8DGtELDdjs7AdpI0/6d0zmnDiZnVHIKoboZlciBjvTDoqPn2qfdU9VlhLr2XNJMEe1Mb4toHPaBE95e5oYDQHpOaHbgeOKg1i1sba2gOs7Wua0hr9o9zwS5pN5xxe0AFoDq0rmVzN0Sw8e1OGhm7we1PdU9ck0TrLsYhEYmSN+UsnN5z21LGubd6BBob1ajFWDtfCHRCKBjI4Y52MYZJZDW0NLXuL3GvCgFBh1quOh2U39qG6KZwd2p7qo2S6zriBZH2aKztjErGtkdtZntN0tJe2J7i1shLBVw50os0VffMsfPt/RE2hWDcfa88k91TZKgQr0aJjpvr15IboeM8e1PfU2SokK/doWPdXtTG6FafjinvobJUaFdnRDOfahPfRPrlXtcnNFUwBKArKJA6m7NOvqOtE5h71VY4kp7BvPHmmPIqgGmfeoEiUt3pgO7jVOccO39lGEw7GGuG//C6mx0Hr7cuC4YX893vK64hRt52FMa8/NFntDrV3MmHxxypzXDatLAVui8eO7nzKjkLn4HAE5cevnyTBZg0Y8MqqK0rHa3M9OeXScu4ho4AAKF+kpK4ur1gH4Lpc3DL1Ur1YrhtEX7rRXb+HO1Zd9j040Hpt9bcfcVawWhrxVpBHv6iNyyT2kJ9ktbo3Xmnr4EcCl9CtuaqxqTHbW3d9O1IbPRMsswe1rhkfcd4PNdpj4n3e5efOaziWiIzDmFK5UHHH45JHwAceAwr71MY8TTz1pQ2g80U7kbXMyMZfDtS7KnbnzUuZ4c/glB44YHcmTCF0AHnM8kzAVAHDvUpGVeGaikO/FWiQwxch2hCa52OSFPKWfaMU52GXnFIxiVzc16DKGhPIqUMZROPDrUZDWDuSOG/gn3fI88kXVCTQFKMh5qmloGXu4pxB7t6iUJoB0vO9Xdg0QbTMyIGgHSeR/KBkOvlzCprIMa8MT2LZ+jQVMz95c0erH9As+rOIm34adKMzELnSGozbjTFS80DdWv7rLWjQLwbpaQerPsXqYkUN0VyCwReYa5rE9vPbJqfLJQht0UxLv0HkKyfqfGxtCA478N62TpqBVmkJMyq31LY7ddOkfh5NrPoYQuo3KmHUs8t3rn0g1w4kHqzosM/Net4epN9OJl53lUit+F1qxP0nMJwIvD+5v7E9i0obvO4nrWN0E6loj5uA9Rw+K2rRx87ln8quLxKNGeEMkOGB4nf3qIMwrl8M12OPvUb28MKcs+K4OjjkZQ+ef6oa/Cm/mpHsx5U4mqW5587lZEohu34puzqOe/iuuOGh7ElwV34KuRw3OXehd9W/8kJukZNtKigxTWnNR1xStPJephldBaN6a1vVvSF9aV3BDSchjVVSfXDmlkZh59SbdO9OfnxwUJNPnuTa49iKY8v3/ZBaR2/qpVdUT8x2b8+5bb0cMIbJgQDcPCho74AdqwYOBHJbvV22ybD+EH4lgqwNJvFoF0kg0FQsuv8Aa1+P23jGHkl2awsOt8jZTGHGUtJD2FtHAjA3TdF6i0tr0vs2CRzHgObUdHHsWK1Jr221nd0snQ8O9U+mIyGEqjOs9okvPaTHGKmputFBn/K5xpvOQUDdato1zC8vqDva4E8nAAjHiFFtK2M4Xi0Rw4p7Bt2uZvxpj71iNJ6OfC+68UPuPML0zV2MgPJy3V37zT3LN66ThzmgAYVP7LR4mrNb7Phn8jSi1N3yyNmJDgW5gg9i3sMweAWmoNaHLDPLcshY2tLmtdgOQreOZBWr0TDRgzwAw4VGA7Kdi0+VOYY9KuHSXCnZj3+9IfPnclIxH68UsjcP8rF8OjkkaB8RwSN848VI+Pt81SNiOeHPcrRKJK8DBMOGfHPl8E+9hzHemE160Bf6+1CcGcz7kIZYz9e//CKee9PDKerGnPDBDsfNF6jN2RzOKks4of23/BKRUd/Hmnsp27t6rlOCbPLzVK4b+fYpmxkih9XA0r+iR0eWWOH+Fz3LYRxxApbTh68TyGNB71O1tMOFOe/FQWkmtdyRPKMcGsbjjw716d6P2A2Sh3udWnIih5EFebRAmhzr21W59H1vAa+M5tdUY5g/uuPkfa0eNjdy2DNFRMc6QtaXUqSGtBdTEVIGOQXHaZ70l040AB9eJ95XdPOKDEYnqGGOKzFr0kGPeSWgto+hzcSchjyXnzMzL0qxEcy0lo0U1zXABt17brgR0XN/pIGQ6qKri1dhhabsbASAKBtQKEEmrqknDirfbZU3gH1EA/FV2kbaGtxKi15iMFaR2ptLaRDG0bQZ05Lz/Sche+p6/wDC0GlrZtH4V7ln9Ms6WG5p+K1+JTE89svk244MsNlaXtZUAu3ncKVNOvJbKEAYClAN+JOFSTzWF0LZTJM0EOIxNeFAaGvXRbhufZu5Yrr5XcRll05zyl2Zph5HkJlNyklNCB1etRzCnXwWR1wikZu/ym0wTr2FaojarKSRkNBhwqh5pj53FS3qDrqorgIrgFORHsRwPZ+yE675r+6FOUMg6h85lMa3HzipGAB2PD3p7IjgRzBXo5cezfX1qS5ShRs+XmqeYzTs7typkwls+NON0nvSbLAcj8E+KOgoeGedRVPaKkf4p+q5z2ujDKXhyr1Yj4KCU54ecV17ncxl584rlczD1+pTVWeDYv5d2PxXfo+2bOUOByJr/bXeuIMOArz6k+lM8yCT585qbRE9lJxOXqPy1j27O6TUXsCQcciCFmdIaql894voz/l0nAb6Ycd679TtICRhjIBe2gBxBoMRQjEU5FW9qhJF2swFMhJ8SyvaSsPNJepX668nu0vG43SbpAAB9WRHYs7pl7ic88qHChXbHoyOOrnMBNM3uc4g8ccOO5cFstLGsOQpkOrJcZjNuF5nEYlSXAzE4knGuXOipp5L7z/TUDlSuPuqp7VbC83W78SUs9goz+3M8TVehSNvM9sN53dNaxgr0QAMQKAAU/RP2Y/RJAQ4VGRaKesAp7WFYZymEL2Vz9/rTTU4nr68FJITl5xUL8OW7cphEonpCPgpWR1KU5rphzyhdXr4JSae790rzmoQankkBxceXYkRTkhDDLU6Z+KngFa4YjHIccT3qKZuLSd48gKeMVGG4U6655LdM8KfJ5bjjvrxxxwTWMqBXnTDICikeMGkE5Y+9OABA3UqerFc8iMM9eWHDH3IBpwzHHIbkrW4nmcMfO5Dscu847sOwIC0OG7Hs88VBXz+qldwI9XrUMuJqf8APmitVWxWOBGGe741Ul3AdeB7FFE3LDD1dinujHq/RTPZHTu1d0hspQ41ANQTw4Hnj3rYfSX/AJilOOKwMTOzz+i2uhtGNksAYWsvEOIddaSOl0TXOmFFn1YjuWnQmZ4hWay6yjIEE+rjxWWdPJMcTRvDHLkp7TowseQ5vbTtKbDmGj3K9K1rGY5WtumeXVZLKBl2184rsmjqCCM/XX1qy0Zoro9LDlwXTbNGUZee4RxnJx+s4Y1Ebc39eQ4rh7JtZ0imIVGhdLM2bWPJa7FuIwONAa+7tVvE7jhSvXwWN0vpBrDRnCjRmWtGVeeJPWVa6F1mZI1rHm48ANx+q+goMdx5HBdr6M2jfDjea6cxWZ5XNc8O7LJREZKd4NaEdfLj1KJw4/tuWfCJJd7/ADimEp8mCgLvJV3M896i70X6JJXgYhVSfXzghc9/zVCslQmOtCdwP6jvTrO3GmOIHI8P0T4jU13V70kD6SHDv9Z/Zapc0j27sTVI51OvHDDhRTBpJ5irkwULsOocaqkLSjaKjInpD3p7o6NIB358OVeCV0dGkVOOHE796ZFGcAOvLhx9ylWHPI+lBw7acEwmu71nDhUrpdFjjQnOuQTJGYA9ePnJXiYVlE1m/d/lSMBJpxpWnDrT9nTFxutAOJIbVclo0uG4RYn+o1oP7Qc+sq0RNulcxEF0laLgLf5nDHHJv6lazVDWb+HcfW6c6Uqx2V5vIjMb+tedPeSak1JXTYbY+Mks3ih4EcxvXS+jmuI7dNDXilvq6er23RrJqFro3V33g2nXfoQuKyavQxuvPmjBzo0Omca8Lou19ax0Wtl0fUxpjjTHlyUdp1xld9UNbwwqQscePqRxEf1utraPe7+N7btNxwD+FHl/3Ji0nrbGOi09ZKxOmtZy8khxe538xOA5Dq7FQ2vSEkprI4u6yoCFq0/GivNuWW/l/GnGP38lfISSTjVATaIWphmcrzRWtckVA7+IwbiSHD+12fbVaKx6wwS/z3Cdz+ifayKwKFxvoVtz0vXUtD015vCrSHVypQ9lFAQccAfPcvOmvIyNFY2bWGdlKSFwG53S78lnt4s/EukasfMNk8AjqzURd7+pVti1mZJ/ufw3ccSwnvHcrOoIwIocsajlistqWpPLrFonoV6u1Ci2w4O7EKmJX3KlrTuyDXU66U7k6zN6JNcaHvzr1JB0QOKITgeGS1TLnHaZpwqM/Pdgkiy5jLPekaajLzyr6khdTnXz3qEyV43E9xxQAaEA0FMcaA79+Sa60BlL+AzJzy4cVS2/SbpOiCQyuA483c11ppzb/HO18O+2aUY3BvTdgDj0MOG8+5V82lZHb6DkKYd646JFprp1hwm0ye99cSSTzxTUgKVdFSJUike+guihFc+KCNBQ4pEAnJEiBaoRVIgVCEFyAqgBCECq20Lpi4Qx56BPs1+CqEKtqxaMSmJxOW+2ZOIrQ5UypyxyQsKLQ7c9w9ZQs3/L+3X2r8NJO44nf1p7Y8B+o87lWNtjhw47/wBeakdpFxIwbQcjTvUTpyvFoWNaYCudfPYmWi0tbi6pOTRSpPV6964DpJ3BvYfdjgkOkHAl5oXcaHDgBjgldPnlMfU47banPNXYUwA4LnQ+SuJ4pKrXEYZp7LRIiqSqIKhJVFVIVIhCAKWiSqEChBCSqW8gAEUSVSgqAEIRVIpCoCRPizCJiMzh02iwFjGu45jguRXfzk7+lnDI0I54qotDKHDI+7kudLTPEtOvp1rOadI6oSIXRld6fE6jgSAcakGtDyNMaJrimAri7RGVj86s+7Qcv97xFFaNMMw/00H53iLkIUAgc991jXOPBoLjhyCtVfU+muHX87s+62f87xEfO7Putn/O8RRfMlo+wm/Cf+iitGjpYxWSORgyq5jmivDELozOr53Z91s/53iI+d2fdbP+d4irShBZfO7Putn/ADvER87s+62f87xFWoRKy+d2fdbP+d4iPndn3Wz/AJ3iLks1jfJXZse8jO60upwrQKV2h5wKmGUDiY307kE3zuz7rZ/zvER87s+62f8AO8RVpCEQsvndn3Wz/neIj53Z91s/53iKsSoLL53Z91s/53iI+d2fdbP+d4irEIlZ/PDPutn/ADvER88M+62f87xFWJUFl87s+62f87xFNZ9KMP8A41n/ADvEVOu+yw4eqpVbTiHXSrmzstVoD6XY2R0rW5exrTO848FxSsqpXFNe1cIlsmMxhwGIoXXQ80LpvcPTAqnNamsapCaBRMppXjKNxXZqtrTLYJzPCG7S49rS4VDS+lXUyJpXA4YrhmOC5FerlrTzh9Aajekm2WrRukrRK9hks0RdERG1oB2b3YgYOxaM15zpH0hWnS2yslsc0sfaIqPYxrXMqXMNAMHfXGfBaD0WRn5l0wN74XNZxc4RSVDRvOI7V5zqyytts1Mf9RF/9GlXcFhr3qwzR9ufZmyOkDAy84ta0m8A40APArRaT9F8MWk7JYRaJSLTGHmTZsBbev3RdvY/UNetaj0k+k20WXSMkMUNlkbRhY58Ikc680fzVxxwXdrO4u1l0Y/CmwYSRS6CNsXdVLwRLI2v0e6IimdDJpZzZGvuOb8mdg4GhFRhmvOLdCGSPa115rXuaHf1AEgH1jFfRGl7NpZ1ol2TdFmFz3BhddEtw1ALnDG9Qr550jYtlLJESHGORzKjIlpLajkaIPSv+nh5+cZQCaGzOwqaGjmUqN67rN6StYDMGizueL1A02RzQ4VyLqCnXVcH/T3hpCVxoALO4EmgFS5tBU9RVbb/AEzaWDnsNoDSHFppFGHChpwwKDY646g2e3abbAHfJnyWPbS7NrXASA41FRiWnPfQcVnrD6L9H2p7obFpQSWiji1j4HMDi3MV/SqT0I258umHzTPL3OglL3vdUlxLAKk9i02o+tcNpmtUNnslmsFsEUmwmDQ4XgaODyR0TWh7eoh53qlqMy1RW50skkT7FGXlrWtdepfq2pIoasVnov0SutWiRbrNI58vTrAWDEMcWu2bgak0FQCMVZ+jewyxwabZMCJfkxaQSKmS7MSAf5ia1w4rosenZrDq7YJ4Ddkjtj3EbnRudMKPG9rsuxBjtW9TI7TYLbanyPY6yAG4GNIfeBoCSQW4jHBWWhPRtCLGy2aStYskUv8Assay/LIOIHCmOR9S31sttjtGhtJWyyUjdaom7eGoGznYelQc71eeaotKaIGnbBYnWOWIWiyQ7KWzveGHJovMrzb1EHOoQZLWbVOwRWUWmx2/bAvubJ8ZbKXYE5ZAA1qRRX1u9GGjbPHA+1aSfCZ4WysabPe6JA3tJyJos9rF6MrRYrLtrRJA19+mxErHSXDQXxQ9LE0IFaVr1ex6Tjt5s1iFiFhcG2WMSfKbpc191uArkKZoPC9adB2aCaNlktHyqN8YdfuXCDecC0tOIwAPrUJFBQetafXnRM8dr2lr2G2liaS2A1jaG9DDgSG1puqsvI9cNSczhr0a8ZRXamiJXVcU6Mb+xMIVHcITaoUpwc1vakKfhuTHIo5LSclApJjUpgatFemG85sA48UgKWiRSoW8guPEpKIQKHniUlUIQKHJCUURRAoNEXkUSUQLfPE9qLyRCBapWPINQSDxBoU1CBz5STUkk8SST2pL54ntRROhZVwCJhaWF1GkHgD57U1oqVK6OmAzOY+CUCmA9fngsszzl6FYxGDHhRFSvTaKIXMu80JUKQ1zfISvOHelIUcju5Wc5aT0RmumLNvBL6g5HoPzWy1T0NFabbDpKwtDY3CUWuzj/wAaZ0L8QN8TnZHcfd5LojS8tllbNA8xyNrdcA0kVFD9YEZEqfQ2sdosj3Ps0ronPaWuLaUc05gtIp7sFoYJ7bGwak2d8UE8m1LfkM9rnaxwL5THMYw2Oo6O4k40FSuHROh7Fb7TBHDDaLMDtXS/xRPeZEy/dhq0EyGlKcwqCDWy1MMLmTPabO1zYS2guMcS5zcB0gSTUGqlt+u1smfG987r0Tr0dxrIrjzm5ojAFTxRCzZZLFbHww2aCezSSWiOLaSTCWO440q8XRR/IHirKPV6wWia0WOCG0wywRzObNJIHBzoWuc7bRXRs2uumhBwqFm9La7Wy0sDJpi5ocHUDWMq8ZONxoq4cSpLbr/bponRSWh5Y4XX4MDnt4PeGhzx1koJ9ZNW2R2qzQw1aJoLM4l7r1HzNaXEmmDQXZclfjVawSW2TRrIrSyZm0YLS6QEGSNriXPhu9GIlpxrUAgrM2jX63Ph2L5yY7gju7OL6gFA28GXgAABmnT+kG3uiMTrS8tLbhNGbRzMrrpAL5FN1UEWpAppOyD/APVED7YB9S9D0/qpDbbd8uAEdlZJMLeBSkT7McR/7W3KcyV5NYLc+GRksTrr43BzHUBuuGIIBqMCut+sloLZ2GV120vD52igEjwS4EgDiScKIPQ9cdFHSmlLCyNuzbPYbPK4NGEUbmmR5w4Nw5mi5bf6L4226MUnjsklnlnDXAG0DYsJkh4bSoBHJwWNdrjayCNsRWzts+DY2n5O36sYIbUNwGSZZdbLVExrI53tayTasoRebJSl5riLwqMKVogu7FBYLVaLLFFZrRDtLUyOQmcSNdG4gGhuC7Jj1K0n9HkMcVukdLFLsZYmxNhtF9zGvtAjcJRdzuO7VmrZr7bZXRufOaxSCRlGRMAkGTyGtALuZXBFrFO3bXZKfKHNdN0WdNzX7RpNRhR+OFEG40Z6OYpNJW1hZO6yWOQtLYzemeS66xrTTEjpOPJq5nejerrXY2BxtsErHRdLoT2V5ulzW0zF5jia5V4LLW7Wy1TNc2SZxa+UzPADW3pSKF7i0Ak0w4JRrfaw+OQTuD4YjFG4Boc2IgtuVpVwoSMaoNvovVLR0j7djWKyGCNr5LUYGSPcXNldfEbqAuabopw4qstOr9mEVulgB/gS2VkV2bbMIla8vIdcbfFWYGg3rNaD1rtNjDxZpTGJKX+ixwddrdrfacqlWmitfLdtZHCcgyBu0Ozh6VwFrMLlBQOOXFRbpavbrtGiY2aPhnAdtZLTLG8l2F1jGOFBuxfnvom6e0SyGCxPYHB08DnyVNReEjmC6P5cBkpma9W5t4NtBF55ef4cJBcQG1xZgaNaPUqnSGlpp7gleX7MODMGi6HOLnAUAzcSfWs04bYizjc1MCcSo3FRC5ChN9aVWDyQOS5yuhzUyC6Htv8A1bwvf21xyIPvVoVnpWoWl2mj+D/Zk8VG00fwf7EniruwSzSFpdpo/g/2ZPFRtNH8H+xJ4qIZpC0u00fwf7Mnio2mj+D/AGZfFQZyPNNK0zX6PocH+zL4qS/o/g/2JfFQZpC0zXaPP8r/AGZPFSbTR/B3sy+KgzSFpdpo/g/2JPFRtNH8H+xJ4qDNIWl2mj+D/Zk8VG00fwf7MnioM0haXaaP4P8AYk8VG00fwf7MnioM1Vd+iPrHhTE8FbbTR/B/syeKu6xu0fdyfSpybJnu/wC4q26Xp9ysdIDxTXtV7fsAyD/Zk8RAlsQyDuq7J4iy7WzLPlqhcFbaU2Di35OCMDeqHCuVKXnGu9VbgphaJR0QnJFZI3KByEK1VbdOJIhC7sElQhCICEIQOBwTUIQK0pEiECoQhAIQhAIKEIJLM2r2g5VCu2YEjClMqBCFx1GjSLOwUCgvY+tCFwaY6TPb0lDMckIUwj5RIQhWS//Z"/>
          <p:cNvSpPr>
            <a:spLocks noChangeAspect="1" noChangeArrowheads="1"/>
          </p:cNvSpPr>
          <p:nvPr/>
        </p:nvSpPr>
        <p:spPr bwMode="auto">
          <a:xfrm>
            <a:off x="6350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msshistory.files.wordpress.com/2011/08/the-princ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04800"/>
            <a:ext cx="4419600" cy="6360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411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8336"/>
            <a:ext cx="8229600" cy="1651464"/>
          </a:xfrm>
        </p:spPr>
        <p:txBody>
          <a:bodyPr>
            <a:normAutofit fontScale="90000"/>
          </a:bodyPr>
          <a:lstStyle/>
          <a:p>
            <a:pPr algn="ctr"/>
            <a:r>
              <a:rPr lang="en-US" i="1" dirty="0" smtClean="0"/>
              <a:t>A Bronx Tale (1993)</a:t>
            </a:r>
            <a:r>
              <a:rPr lang="en-US" dirty="0" smtClean="0"/>
              <a:t> </a:t>
            </a:r>
            <a:br>
              <a:rPr lang="en-US" dirty="0" smtClean="0"/>
            </a:br>
            <a:r>
              <a:rPr lang="en-US" dirty="0" smtClean="0"/>
              <a:t>“Is it better to be feared or loved”</a:t>
            </a:r>
            <a:endParaRPr lang="en-US" dirty="0"/>
          </a:p>
        </p:txBody>
      </p:sp>
      <p:sp>
        <p:nvSpPr>
          <p:cNvPr id="3" name="Rectangle 2"/>
          <p:cNvSpPr/>
          <p:nvPr/>
        </p:nvSpPr>
        <p:spPr>
          <a:xfrm>
            <a:off x="1524000" y="5726668"/>
            <a:ext cx="6324600" cy="369332"/>
          </a:xfrm>
          <a:prstGeom prst="rect">
            <a:avLst/>
          </a:prstGeom>
        </p:spPr>
        <p:txBody>
          <a:bodyPr wrap="square">
            <a:spAutoFit/>
          </a:bodyPr>
          <a:lstStyle/>
          <a:p>
            <a:r>
              <a:rPr lang="en-US" dirty="0">
                <a:hlinkClick r:id="rId2"/>
              </a:rPr>
              <a:t>https://www.youtube.com/watch?v=aviFmhRebuA</a:t>
            </a:r>
            <a:endParaRPr lang="en-US" dirty="0"/>
          </a:p>
        </p:txBody>
      </p:sp>
      <p:sp>
        <p:nvSpPr>
          <p:cNvPr id="6" name="Title 1"/>
          <p:cNvSpPr txBox="1">
            <a:spLocks/>
          </p:cNvSpPr>
          <p:nvPr/>
        </p:nvSpPr>
        <p:spPr>
          <a:xfrm>
            <a:off x="571500" y="3721274"/>
            <a:ext cx="8229600" cy="1651464"/>
          </a:xfrm>
          <a:prstGeom prst="rect">
            <a:avLst/>
          </a:prstGeom>
        </p:spPr>
        <p:txBody>
          <a:bodyPr rIns="91440" anchor="b">
            <a:normAutofit fontScale="975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r>
              <a:rPr lang="en-US" i="1" dirty="0" smtClean="0"/>
              <a:t>“</a:t>
            </a:r>
            <a:r>
              <a:rPr lang="en-US" i="1" dirty="0" err="1" smtClean="0"/>
              <a:t>TheOffice</a:t>
            </a:r>
            <a:r>
              <a:rPr lang="en-US" i="1" dirty="0" smtClean="0"/>
              <a:t>” – Michael Scott</a:t>
            </a:r>
            <a:endParaRPr lang="en-US" dirty="0"/>
          </a:p>
        </p:txBody>
      </p:sp>
      <p:sp>
        <p:nvSpPr>
          <p:cNvPr id="4" name="Rectangle 3"/>
          <p:cNvSpPr/>
          <p:nvPr/>
        </p:nvSpPr>
        <p:spPr>
          <a:xfrm>
            <a:off x="1828800" y="2602468"/>
            <a:ext cx="5943600" cy="369332"/>
          </a:xfrm>
          <a:prstGeom prst="rect">
            <a:avLst/>
          </a:prstGeom>
        </p:spPr>
        <p:txBody>
          <a:bodyPr wrap="square">
            <a:spAutoFit/>
          </a:bodyPr>
          <a:lstStyle/>
          <a:p>
            <a:r>
              <a:rPr lang="en-US" dirty="0">
                <a:hlinkClick r:id="rId3"/>
              </a:rPr>
              <a:t>https://www.youtube.com/watch?v=ub6IsYGUd_c</a:t>
            </a:r>
            <a:endParaRPr lang="en-US" dirty="0"/>
          </a:p>
        </p:txBody>
      </p:sp>
    </p:spTree>
    <p:extLst>
      <p:ext uri="{BB962C8B-B14F-4D97-AF65-F5344CB8AC3E}">
        <p14:creationId xmlns:p14="http://schemas.microsoft.com/office/powerpoint/2010/main" val="42554082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u="sng" dirty="0" smtClean="0"/>
              <a:t>Machiavelli and The Prince </a:t>
            </a:r>
            <a:r>
              <a:rPr lang="en-US" sz="4000" dirty="0" smtClean="0"/>
              <a:t>– </a:t>
            </a:r>
            <a:br>
              <a:rPr lang="en-US" sz="4000" dirty="0" smtClean="0"/>
            </a:br>
            <a:r>
              <a:rPr lang="en-US" sz="1800" dirty="0" smtClean="0"/>
              <a:t>respond to the following excerpts with a partner</a:t>
            </a:r>
            <a:endParaRPr lang="en-US" sz="1800" dirty="0"/>
          </a:p>
        </p:txBody>
      </p:sp>
      <p:sp>
        <p:nvSpPr>
          <p:cNvPr id="4" name="TextBox 3"/>
          <p:cNvSpPr txBox="1"/>
          <p:nvPr/>
        </p:nvSpPr>
        <p:spPr>
          <a:xfrm>
            <a:off x="762000" y="1447800"/>
            <a:ext cx="7467600" cy="5693866"/>
          </a:xfrm>
          <a:prstGeom prst="rect">
            <a:avLst/>
          </a:prstGeom>
          <a:noFill/>
        </p:spPr>
        <p:txBody>
          <a:bodyPr wrap="square" rtlCol="0">
            <a:spAutoFit/>
          </a:bodyPr>
          <a:lstStyle/>
          <a:p>
            <a:r>
              <a:rPr lang="en-US" sz="1400" dirty="0" smtClean="0"/>
              <a:t>1.  ‘Is </a:t>
            </a:r>
            <a:r>
              <a:rPr lang="en-US" sz="1400" dirty="0"/>
              <a:t>it better to be loved than feared or feared than loved? It may be answered that one should wish to be both, but it is much safer to be feared than loved when one of the two must be chosen. . . .</a:t>
            </a:r>
          </a:p>
          <a:p>
            <a:r>
              <a:rPr lang="en-US" sz="1400" dirty="0"/>
              <a:t> </a:t>
            </a:r>
          </a:p>
          <a:p>
            <a:r>
              <a:rPr lang="en-US" sz="1400" dirty="0"/>
              <a:t> </a:t>
            </a:r>
          </a:p>
          <a:p>
            <a:r>
              <a:rPr lang="en-US" sz="1400" dirty="0" smtClean="0"/>
              <a:t>2.  In </a:t>
            </a:r>
            <a:r>
              <a:rPr lang="en-US" sz="1400" dirty="0"/>
              <a:t>general (men) are ungrateful, fickle, false, cowards, covetous. As long as you succeed, they are yours entirely . . .</a:t>
            </a:r>
          </a:p>
          <a:p>
            <a:r>
              <a:rPr lang="en-US" sz="1400" dirty="0"/>
              <a:t> </a:t>
            </a:r>
          </a:p>
          <a:p>
            <a:r>
              <a:rPr lang="en-US" sz="1400" dirty="0"/>
              <a:t> </a:t>
            </a:r>
          </a:p>
          <a:p>
            <a:r>
              <a:rPr lang="en-US" sz="1400" dirty="0" smtClean="0"/>
              <a:t>3.  Men </a:t>
            </a:r>
            <a:r>
              <a:rPr lang="en-US" sz="1400" dirty="0"/>
              <a:t>have fewer scruples (principles) in offending (going against) one who is beloved than one who is feared, for love is preserved by the link of obligation which. . .is broken at every opportunity, but fear preserved you by a dread of punishment that never fails. </a:t>
            </a:r>
          </a:p>
          <a:p>
            <a:r>
              <a:rPr lang="en-US" sz="1400" dirty="0"/>
              <a:t> </a:t>
            </a:r>
          </a:p>
          <a:p>
            <a:r>
              <a:rPr lang="en-US" sz="1400" dirty="0"/>
              <a:t> </a:t>
            </a:r>
          </a:p>
          <a:p>
            <a:r>
              <a:rPr lang="en-US" sz="1400" dirty="0" smtClean="0"/>
              <a:t>4.  ‘You </a:t>
            </a:r>
            <a:r>
              <a:rPr lang="en-US" sz="1400" dirty="0"/>
              <a:t>must know, then, that there are two methods of fighting, the one by law, the other by force: the first method is that of men, the second of beasts; but as the first method is often insufficient, one must have recourse to the second. It is therefore necessary for a prince to know well how to use both the beast and the man. . . .</a:t>
            </a:r>
          </a:p>
          <a:p>
            <a:r>
              <a:rPr lang="en-US" sz="1400" dirty="0"/>
              <a:t> </a:t>
            </a:r>
          </a:p>
          <a:p>
            <a:r>
              <a:rPr lang="en-US" sz="1400" dirty="0"/>
              <a:t> </a:t>
            </a:r>
          </a:p>
          <a:p>
            <a:r>
              <a:rPr lang="en-US" sz="1400" dirty="0" smtClean="0"/>
              <a:t>5.  A </a:t>
            </a:r>
            <a:r>
              <a:rPr lang="en-US" sz="1400" dirty="0"/>
              <a:t>wise ruler ought not to keep faith (honor agreements) when by so doing it would be against his interest, and when the reasons which made him bind himself no longer exist. If men were all good, this precept would not be a good one; but as they are bad, and would not observe their faith with you, so you are not bound to keep faith with </a:t>
            </a:r>
            <a:r>
              <a:rPr lang="en-US" sz="1400" dirty="0" smtClean="0"/>
              <a:t>them”.  </a:t>
            </a:r>
            <a:endParaRPr lang="en-US" sz="1400" dirty="0"/>
          </a:p>
          <a:p>
            <a:endParaRPr lang="en-US" sz="1400" dirty="0"/>
          </a:p>
        </p:txBody>
      </p:sp>
    </p:spTree>
    <p:extLst>
      <p:ext uri="{BB962C8B-B14F-4D97-AF65-F5344CB8AC3E}">
        <p14:creationId xmlns:p14="http://schemas.microsoft.com/office/powerpoint/2010/main" val="100782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1143000"/>
          </a:xfrm>
        </p:spPr>
        <p:txBody>
          <a:bodyPr>
            <a:normAutofit fontScale="90000"/>
          </a:bodyPr>
          <a:lstStyle/>
          <a:p>
            <a:pPr algn="ctr"/>
            <a:r>
              <a:rPr lang="en-US" dirty="0"/>
              <a:t>	</a:t>
            </a:r>
            <a:r>
              <a:rPr lang="en-US" u="sng" dirty="0" smtClean="0"/>
              <a:t>Enlightenment Thinkers </a:t>
            </a:r>
            <a:r>
              <a:rPr lang="en-US" dirty="0" smtClean="0"/>
              <a:t>– </a:t>
            </a:r>
            <a:r>
              <a:rPr lang="en-US" sz="2700" dirty="0" smtClean="0"/>
              <a:t>Hobbes, Locke, Rousseau, and Smith all had profound impact on the future government of the US</a:t>
            </a:r>
            <a:endParaRPr lang="en-US" sz="2700" dirty="0"/>
          </a:p>
        </p:txBody>
      </p:sp>
      <p:pic>
        <p:nvPicPr>
          <p:cNvPr id="4" name="Picture 6" descr="http://thomashobbes.org/hobbes_anim.gif"/>
          <p:cNvPicPr>
            <a:picLocks noChangeAspect="1" noChangeArrowheads="1" noCrop="1"/>
          </p:cNvPicPr>
          <p:nvPr/>
        </p:nvPicPr>
        <p:blipFill>
          <a:blip r:embed="rId2" cstate="print"/>
          <a:srcRect/>
          <a:stretch>
            <a:fillRect/>
          </a:stretch>
        </p:blipFill>
        <p:spPr bwMode="auto">
          <a:xfrm>
            <a:off x="762000" y="2057400"/>
            <a:ext cx="1771650" cy="1884734"/>
          </a:xfrm>
          <a:prstGeom prst="rect">
            <a:avLst/>
          </a:prstGeom>
          <a:noFill/>
        </p:spPr>
      </p:pic>
      <p:pic>
        <p:nvPicPr>
          <p:cNvPr id="5" name="Content Placeholder 4" descr="200px-John_Locke_%281632-1704%29.png"/>
          <p:cNvPicPr>
            <a:picLocks noGrp="1" noChangeAspect="1"/>
          </p:cNvPicPr>
          <p:nvPr>
            <p:ph sz="half" idx="4294967295"/>
          </p:nvPr>
        </p:nvPicPr>
        <p:blipFill>
          <a:blip r:embed="rId3" cstate="print"/>
          <a:stretch>
            <a:fillRect/>
          </a:stretch>
        </p:blipFill>
        <p:spPr>
          <a:xfrm>
            <a:off x="2938145" y="3701377"/>
            <a:ext cx="1699260" cy="2013623"/>
          </a:xfrm>
          <a:prstGeom prst="rect">
            <a:avLst/>
          </a:prstGeom>
        </p:spPr>
      </p:pic>
      <p:pic>
        <p:nvPicPr>
          <p:cNvPr id="6" name="Content Placeholder 4" descr="rousseau.jpg"/>
          <p:cNvPicPr>
            <a:picLocks noGrp="1" noChangeAspect="1"/>
          </p:cNvPicPr>
          <p:nvPr>
            <p:ph sz="half" idx="4294967295"/>
          </p:nvPr>
        </p:nvPicPr>
        <p:blipFill>
          <a:blip r:embed="rId4" cstate="print"/>
          <a:stretch>
            <a:fillRect/>
          </a:stretch>
        </p:blipFill>
        <p:spPr>
          <a:xfrm>
            <a:off x="5029200" y="1905000"/>
            <a:ext cx="1767962" cy="2467583"/>
          </a:xfrm>
          <a:prstGeom prst="rect">
            <a:avLst/>
          </a:prstGeom>
        </p:spPr>
      </p:pic>
      <p:pic>
        <p:nvPicPr>
          <p:cNvPr id="7" name="Content Placeholder 4" descr="asmith.jpg"/>
          <p:cNvPicPr>
            <a:picLocks noGrp="1" noChangeAspect="1"/>
          </p:cNvPicPr>
          <p:nvPr>
            <p:ph sz="half" idx="4294967295"/>
          </p:nvPr>
        </p:nvPicPr>
        <p:blipFill>
          <a:blip r:embed="rId5" cstate="print"/>
          <a:stretch>
            <a:fillRect/>
          </a:stretch>
        </p:blipFill>
        <p:spPr>
          <a:xfrm>
            <a:off x="7405914" y="3124200"/>
            <a:ext cx="1357086" cy="1727200"/>
          </a:xfrm>
          <a:prstGeom prst="rect">
            <a:avLst/>
          </a:prstGeom>
        </p:spPr>
      </p:pic>
      <p:sp>
        <p:nvSpPr>
          <p:cNvPr id="9" name="TextBox 8"/>
          <p:cNvSpPr txBox="1"/>
          <p:nvPr/>
        </p:nvSpPr>
        <p:spPr>
          <a:xfrm>
            <a:off x="428625" y="4038600"/>
            <a:ext cx="2438400" cy="369332"/>
          </a:xfrm>
          <a:prstGeom prst="rect">
            <a:avLst/>
          </a:prstGeom>
          <a:noFill/>
        </p:spPr>
        <p:txBody>
          <a:bodyPr wrap="square" rtlCol="0">
            <a:spAutoFit/>
          </a:bodyPr>
          <a:lstStyle/>
          <a:p>
            <a:r>
              <a:rPr lang="en-US" dirty="0" smtClean="0"/>
              <a:t>SOCIAL CONTRACT</a:t>
            </a:r>
            <a:endParaRPr lang="en-US" dirty="0"/>
          </a:p>
        </p:txBody>
      </p:sp>
      <p:sp>
        <p:nvSpPr>
          <p:cNvPr id="10" name="TextBox 9"/>
          <p:cNvSpPr txBox="1"/>
          <p:nvPr/>
        </p:nvSpPr>
        <p:spPr>
          <a:xfrm>
            <a:off x="6705600" y="5427365"/>
            <a:ext cx="2286000" cy="369332"/>
          </a:xfrm>
          <a:prstGeom prst="rect">
            <a:avLst/>
          </a:prstGeom>
          <a:noFill/>
        </p:spPr>
        <p:txBody>
          <a:bodyPr wrap="square" rtlCol="0">
            <a:spAutoFit/>
          </a:bodyPr>
          <a:lstStyle/>
          <a:p>
            <a:r>
              <a:rPr lang="en-US" dirty="0" smtClean="0"/>
              <a:t>Father of Capitalism</a:t>
            </a:r>
            <a:endParaRPr lang="en-US" dirty="0"/>
          </a:p>
        </p:txBody>
      </p:sp>
      <p:sp>
        <p:nvSpPr>
          <p:cNvPr id="11" name="TextBox 10"/>
          <p:cNvSpPr txBox="1"/>
          <p:nvPr/>
        </p:nvSpPr>
        <p:spPr>
          <a:xfrm>
            <a:off x="2568575" y="5791200"/>
            <a:ext cx="2438400" cy="646331"/>
          </a:xfrm>
          <a:prstGeom prst="rect">
            <a:avLst/>
          </a:prstGeom>
          <a:noFill/>
        </p:spPr>
        <p:txBody>
          <a:bodyPr wrap="square" rtlCol="0">
            <a:spAutoFit/>
          </a:bodyPr>
          <a:lstStyle/>
          <a:p>
            <a:pPr algn="ctr"/>
            <a:r>
              <a:rPr lang="en-US" dirty="0" smtClean="0"/>
              <a:t>TWO TREATISES of GOVERNMENT</a:t>
            </a:r>
            <a:endParaRPr lang="en-US" dirty="0"/>
          </a:p>
        </p:txBody>
      </p:sp>
      <p:sp>
        <p:nvSpPr>
          <p:cNvPr id="12" name="TextBox 11"/>
          <p:cNvSpPr txBox="1"/>
          <p:nvPr/>
        </p:nvSpPr>
        <p:spPr>
          <a:xfrm>
            <a:off x="4648200" y="4495800"/>
            <a:ext cx="2743200" cy="369332"/>
          </a:xfrm>
          <a:prstGeom prst="rect">
            <a:avLst/>
          </a:prstGeom>
          <a:noFill/>
        </p:spPr>
        <p:txBody>
          <a:bodyPr wrap="square" rtlCol="0">
            <a:spAutoFit/>
          </a:bodyPr>
          <a:lstStyle/>
          <a:p>
            <a:r>
              <a:rPr lang="en-US" dirty="0" smtClean="0"/>
              <a:t>Advocate of Democracy</a:t>
            </a:r>
            <a:endParaRPr lang="en-US" dirty="0"/>
          </a:p>
        </p:txBody>
      </p:sp>
    </p:spTree>
    <p:extLst>
      <p:ext uri="{BB962C8B-B14F-4D97-AF65-F5344CB8AC3E}">
        <p14:creationId xmlns:p14="http://schemas.microsoft.com/office/powerpoint/2010/main" val="30900445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943600"/>
          </a:xfrm>
        </p:spPr>
        <p:txBody>
          <a:bodyPr>
            <a:normAutofit fontScale="85000" lnSpcReduction="20000"/>
          </a:bodyPr>
          <a:lstStyle/>
          <a:p>
            <a:pPr marL="0" indent="0">
              <a:lnSpc>
                <a:spcPct val="150000"/>
              </a:lnSpc>
              <a:buNone/>
            </a:pPr>
            <a:r>
              <a:rPr lang="en-US" sz="3500" b="1" dirty="0"/>
              <a:t>[When] the legislature shall . . . grasp [for] themselves, or put into the hands of any other, an absolute power over their lives, liberties, and estates of the people, . .. they forfeit the power the people had put into their hands for quite contrary ends, and it [passes] to the people, who have a right or resume their original liberty..." </a:t>
            </a:r>
            <a:endParaRPr lang="en-US" sz="3500" dirty="0"/>
          </a:p>
          <a:p>
            <a:pPr marL="0" indent="0">
              <a:buNone/>
            </a:pPr>
            <a:endParaRPr lang="en-US" sz="1200" b="1" dirty="0" smtClean="0"/>
          </a:p>
          <a:p>
            <a:pPr marL="0" indent="0">
              <a:buNone/>
            </a:pPr>
            <a:endParaRPr lang="en-US" sz="1200" b="1" dirty="0"/>
          </a:p>
          <a:p>
            <a:pPr marL="0" indent="0">
              <a:buNone/>
            </a:pPr>
            <a:endParaRPr lang="en-US" sz="1200" b="1" dirty="0" smtClean="0"/>
          </a:p>
          <a:p>
            <a:pPr marL="0" indent="0">
              <a:buNone/>
            </a:pPr>
            <a:endParaRPr lang="en-US" sz="1200" b="1" dirty="0"/>
          </a:p>
          <a:p>
            <a:pPr marL="0" indent="0">
              <a:buNone/>
            </a:pPr>
            <a:endParaRPr lang="en-US" sz="1200" b="1" dirty="0" smtClean="0"/>
          </a:p>
          <a:p>
            <a:pPr marL="0" indent="0">
              <a:buNone/>
            </a:pPr>
            <a:r>
              <a:rPr lang="en-US" sz="1200" b="1" dirty="0"/>
              <a:t>	</a:t>
            </a:r>
            <a:r>
              <a:rPr lang="en-US" sz="1200" b="1" dirty="0" smtClean="0"/>
              <a:t>			~ </a:t>
            </a:r>
            <a:r>
              <a:rPr lang="en-US" sz="1200" b="1" dirty="0"/>
              <a:t>John Locke, Two Treatises on Civil Government </a:t>
            </a:r>
            <a:endParaRPr lang="en-US" sz="1200" dirty="0"/>
          </a:p>
          <a:p>
            <a:endParaRPr lang="en-US" dirty="0"/>
          </a:p>
        </p:txBody>
      </p:sp>
    </p:spTree>
    <p:extLst>
      <p:ext uri="{BB962C8B-B14F-4D97-AF65-F5344CB8AC3E}">
        <p14:creationId xmlns:p14="http://schemas.microsoft.com/office/powerpoint/2010/main" val="1915465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PROTESTANT REFORMATION</a:t>
            </a:r>
            <a:endParaRPr lang="en-US" dirty="0"/>
          </a:p>
        </p:txBody>
      </p:sp>
      <p:sp>
        <p:nvSpPr>
          <p:cNvPr id="3" name="Subtitle 2"/>
          <p:cNvSpPr>
            <a:spLocks noGrp="1"/>
          </p:cNvSpPr>
          <p:nvPr>
            <p:ph type="subTitle" idx="1"/>
          </p:nvPr>
        </p:nvSpPr>
        <p:spPr/>
        <p:txBody>
          <a:bodyPr/>
          <a:lstStyle/>
          <a:p>
            <a:r>
              <a:rPr lang="en-US" dirty="0" smtClean="0"/>
              <a:t>1450-1650</a:t>
            </a:r>
          </a:p>
          <a:p>
            <a:endParaRPr lang="en-US" dirty="0"/>
          </a:p>
          <a:p>
            <a:r>
              <a:rPr lang="en-US" dirty="0" smtClean="0"/>
              <a:t>LEGOS!!!!!!!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REFORMATION</a:t>
            </a:r>
            <a:endParaRPr lang="en-US" dirty="0"/>
          </a:p>
        </p:txBody>
      </p:sp>
      <p:sp>
        <p:nvSpPr>
          <p:cNvPr id="3" name="Content Placeholder 2"/>
          <p:cNvSpPr>
            <a:spLocks noGrp="1"/>
          </p:cNvSpPr>
          <p:nvPr>
            <p:ph idx="1"/>
          </p:nvPr>
        </p:nvSpPr>
        <p:spPr/>
        <p:txBody>
          <a:bodyPr/>
          <a:lstStyle/>
          <a:p>
            <a:r>
              <a:rPr lang="en-US" dirty="0" smtClean="0">
                <a:solidFill>
                  <a:srgbClr val="002060"/>
                </a:solidFill>
              </a:rPr>
              <a:t>WHAT DOES THIS TERM MEAN?</a:t>
            </a:r>
          </a:p>
          <a:p>
            <a:pPr lvl="1"/>
            <a:r>
              <a:rPr lang="en-US" dirty="0" smtClean="0"/>
              <a:t>TO REFORM ON A LARGE SCALE</a:t>
            </a:r>
          </a:p>
          <a:p>
            <a:endParaRPr lang="en-US" dirty="0" smtClean="0"/>
          </a:p>
          <a:p>
            <a:endParaRPr lang="en-US" dirty="0" smtClean="0"/>
          </a:p>
          <a:p>
            <a:r>
              <a:rPr lang="en-US" dirty="0" smtClean="0">
                <a:solidFill>
                  <a:srgbClr val="002060"/>
                </a:solidFill>
              </a:rPr>
              <a:t>WHAT IS BEING REFOMED?</a:t>
            </a:r>
          </a:p>
          <a:p>
            <a:pPr lvl="1"/>
            <a:r>
              <a:rPr lang="en-US" dirty="0" smtClean="0"/>
              <a:t>CHALLENGERS OF CATHOLIC DOCTRINE WANT TO REFORM IT</a:t>
            </a:r>
          </a:p>
          <a:p>
            <a:pPr lvl="1"/>
            <a:r>
              <a:rPr lang="en-US" dirty="0" smtClean="0"/>
              <a:t>EMERGENCE OF NEW, NON-CATHOLIC CHRISTIAN RELIGIONS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heckerboard(across)">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heckerboard(across)">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GUTENBERG’S PRINTING PRESS</a:t>
            </a:r>
            <a:endParaRPr lang="en-US" dirty="0"/>
          </a:p>
        </p:txBody>
      </p:sp>
      <p:pic>
        <p:nvPicPr>
          <p:cNvPr id="5" name="Picture 4" descr="800px-Metal_movable_type.jpg"/>
          <p:cNvPicPr>
            <a:picLocks noChangeAspect="1"/>
          </p:cNvPicPr>
          <p:nvPr/>
        </p:nvPicPr>
        <p:blipFill>
          <a:blip r:embed="rId2" cstate="print"/>
          <a:stretch>
            <a:fillRect/>
          </a:stretch>
        </p:blipFill>
        <p:spPr>
          <a:xfrm rot="10800000">
            <a:off x="3962400" y="1524000"/>
            <a:ext cx="4967256" cy="2819400"/>
          </a:xfrm>
          <a:prstGeom prst="rect">
            <a:avLst/>
          </a:prstGeom>
        </p:spPr>
      </p:pic>
      <p:pic>
        <p:nvPicPr>
          <p:cNvPr id="4" name="Content Placeholder 3" descr="465px-Printer_in_1568-ce.png"/>
          <p:cNvPicPr>
            <a:picLocks noGrp="1" noChangeAspect="1"/>
          </p:cNvPicPr>
          <p:nvPr>
            <p:ph idx="1"/>
          </p:nvPr>
        </p:nvPicPr>
        <p:blipFill>
          <a:blip r:embed="rId3" cstate="print"/>
          <a:stretch>
            <a:fillRect/>
          </a:stretch>
        </p:blipFill>
        <p:spPr>
          <a:xfrm>
            <a:off x="533400" y="1447800"/>
            <a:ext cx="3513476" cy="4525962"/>
          </a:xfrm>
        </p:spPr>
      </p:pic>
      <p:sp>
        <p:nvSpPr>
          <p:cNvPr id="6" name="TextBox 5"/>
          <p:cNvSpPr txBox="1"/>
          <p:nvPr/>
        </p:nvSpPr>
        <p:spPr>
          <a:xfrm>
            <a:off x="4114800" y="4293275"/>
            <a:ext cx="4191000" cy="2308324"/>
          </a:xfrm>
          <a:prstGeom prst="rect">
            <a:avLst/>
          </a:prstGeom>
          <a:noFill/>
        </p:spPr>
        <p:txBody>
          <a:bodyPr wrap="square" rtlCol="0">
            <a:spAutoFit/>
          </a:bodyPr>
          <a:lstStyle/>
          <a:p>
            <a:pPr>
              <a:buFont typeface="Arial" pitchFamily="34" charset="0"/>
              <a:buChar char="•"/>
            </a:pPr>
            <a:r>
              <a:rPr lang="en-US" dirty="0" smtClean="0"/>
              <a:t>How was the printing press a major part of the Renaissance, Reformation, and the Scientific Revolution?</a:t>
            </a:r>
          </a:p>
          <a:p>
            <a:endParaRPr lang="en-US" dirty="0" smtClean="0"/>
          </a:p>
          <a:p>
            <a:pPr>
              <a:buFont typeface="Arial" pitchFamily="34" charset="0"/>
              <a:buChar char="•"/>
            </a:pPr>
            <a:r>
              <a:rPr lang="en-US" dirty="0" smtClean="0"/>
              <a:t>It inexpensively spread information to the masses = more people had access to books, thus literacy rates increased.</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Gutenberg’s printing press cont..</a:t>
            </a:r>
            <a:endParaRPr lang="en-US" dirty="0"/>
          </a:p>
        </p:txBody>
      </p:sp>
      <p:sp>
        <p:nvSpPr>
          <p:cNvPr id="3" name="Content Placeholder 2"/>
          <p:cNvSpPr>
            <a:spLocks noGrp="1"/>
          </p:cNvSpPr>
          <p:nvPr>
            <p:ph idx="1"/>
          </p:nvPr>
        </p:nvSpPr>
        <p:spPr/>
        <p:txBody>
          <a:bodyPr>
            <a:normAutofit lnSpcReduction="10000"/>
          </a:bodyPr>
          <a:lstStyle/>
          <a:p>
            <a:r>
              <a:rPr lang="en-US" dirty="0" smtClean="0"/>
              <a:t> The first full sized book he printed was the bible</a:t>
            </a:r>
          </a:p>
          <a:p>
            <a:r>
              <a:rPr lang="en-US" dirty="0" smtClean="0"/>
              <a:t>It was reprinted in the vernacular (native language in respective countries) not just Latin .</a:t>
            </a:r>
          </a:p>
          <a:p>
            <a:r>
              <a:rPr lang="en-US" dirty="0" smtClean="0"/>
              <a:t>As more people critically read the Bible, they began to disagree more with the teachings of the Catholic Church.</a:t>
            </a:r>
          </a:p>
          <a:p>
            <a:r>
              <a:rPr lang="en-US" dirty="0" smtClean="0"/>
              <a:t>This questioning would lead to reform and splits from the Catholic Church.</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Phoenix begins to rise from the ashes………</a:t>
            </a:r>
            <a:endParaRPr lang="en-US" dirty="0"/>
          </a:p>
        </p:txBody>
      </p:sp>
      <p:sp>
        <p:nvSpPr>
          <p:cNvPr id="3" name="Content Placeholder 2"/>
          <p:cNvSpPr>
            <a:spLocks noGrp="1"/>
          </p:cNvSpPr>
          <p:nvPr>
            <p:ph idx="1"/>
          </p:nvPr>
        </p:nvSpPr>
        <p:spPr>
          <a:xfrm>
            <a:off x="457200" y="1295400"/>
            <a:ext cx="8229600" cy="1096963"/>
          </a:xfrm>
        </p:spPr>
        <p:txBody>
          <a:bodyPr/>
          <a:lstStyle/>
          <a:p>
            <a:r>
              <a:rPr lang="en-US" dirty="0" smtClean="0"/>
              <a:t>People begin to pick up the pieces after the Black Death ripped through Europe</a:t>
            </a:r>
            <a:endParaRPr lang="en-US" dirty="0"/>
          </a:p>
        </p:txBody>
      </p:sp>
      <p:pic>
        <p:nvPicPr>
          <p:cNvPr id="27650" name="Picture 2" descr="Photo: Pieter Bruegel's The Triumph of Death painting"/>
          <p:cNvPicPr>
            <a:picLocks noChangeAspect="1" noChangeArrowheads="1"/>
          </p:cNvPicPr>
          <p:nvPr/>
        </p:nvPicPr>
        <p:blipFill>
          <a:blip r:embed="rId2" cstate="print"/>
          <a:srcRect/>
          <a:stretch>
            <a:fillRect/>
          </a:stretch>
        </p:blipFill>
        <p:spPr bwMode="auto">
          <a:xfrm>
            <a:off x="304800" y="2378421"/>
            <a:ext cx="5257800" cy="3943351"/>
          </a:xfrm>
          <a:prstGeom prst="rect">
            <a:avLst/>
          </a:prstGeom>
          <a:noFill/>
        </p:spPr>
      </p:pic>
      <p:sp>
        <p:nvSpPr>
          <p:cNvPr id="5" name="TextBox 4"/>
          <p:cNvSpPr txBox="1"/>
          <p:nvPr/>
        </p:nvSpPr>
        <p:spPr>
          <a:xfrm>
            <a:off x="5715000" y="4122003"/>
            <a:ext cx="3200400" cy="830997"/>
          </a:xfrm>
          <a:prstGeom prst="rect">
            <a:avLst/>
          </a:prstGeom>
          <a:noFill/>
        </p:spPr>
        <p:txBody>
          <a:bodyPr wrap="square" rtlCol="0">
            <a:spAutoFit/>
          </a:bodyPr>
          <a:lstStyle/>
          <a:p>
            <a:r>
              <a:rPr lang="en-US" sz="1200" dirty="0" smtClean="0"/>
              <a:t>“The Triumph of Death” – Pieter </a:t>
            </a:r>
            <a:r>
              <a:rPr lang="en-US" sz="1200" dirty="0" err="1" smtClean="0"/>
              <a:t>Bruegel</a:t>
            </a:r>
            <a:endParaRPr lang="en-US" sz="1200" dirty="0" smtClean="0"/>
          </a:p>
          <a:p>
            <a:r>
              <a:rPr lang="en-US" sz="1200" dirty="0"/>
              <a:t>(</a:t>
            </a:r>
            <a:r>
              <a:rPr lang="en-US" sz="1200" dirty="0" smtClean="0"/>
              <a:t>1550)- depicts the social upheaval and terror that enveloped Europe after the plague struck</a:t>
            </a:r>
            <a:endParaRPr lang="en-US" sz="1200" dirty="0"/>
          </a:p>
        </p:txBody>
      </p:sp>
      <p:sp>
        <p:nvSpPr>
          <p:cNvPr id="9" name="TextBox 8"/>
          <p:cNvSpPr txBox="1"/>
          <p:nvPr/>
        </p:nvSpPr>
        <p:spPr>
          <a:xfrm>
            <a:off x="5638800" y="5638800"/>
            <a:ext cx="3124200" cy="369332"/>
          </a:xfrm>
          <a:prstGeom prst="rect">
            <a:avLst/>
          </a:prstGeom>
          <a:noFill/>
        </p:spPr>
        <p:txBody>
          <a:bodyPr wrap="square" rtlCol="0">
            <a:spAutoFit/>
          </a:bodyPr>
          <a:lstStyle/>
          <a:p>
            <a:r>
              <a:rPr lang="en-US" dirty="0" smtClean="0"/>
              <a:t>History Channel link re: BD</a:t>
            </a:r>
            <a:endParaRPr lang="en-US" dirty="0"/>
          </a:p>
        </p:txBody>
      </p:sp>
      <p:cxnSp>
        <p:nvCxnSpPr>
          <p:cNvPr id="11" name="Straight Arrow Connector 10"/>
          <p:cNvCxnSpPr/>
          <p:nvPr/>
        </p:nvCxnSpPr>
        <p:spPr>
          <a:xfrm flipH="1">
            <a:off x="6705600" y="6008132"/>
            <a:ext cx="304800" cy="3136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normAutofit fontScale="90000"/>
          </a:bodyPr>
          <a:lstStyle/>
          <a:p>
            <a:pPr algn="ctr"/>
            <a:r>
              <a:rPr lang="en-US" dirty="0" smtClean="0"/>
              <a:t>Martin Luther</a:t>
            </a:r>
            <a:br>
              <a:rPr lang="en-US" dirty="0" smtClean="0"/>
            </a:br>
            <a:r>
              <a:rPr lang="en-US" sz="3100" dirty="0" smtClean="0"/>
              <a:t>Reluctant Revolutionary</a:t>
            </a:r>
            <a:br>
              <a:rPr lang="en-US" sz="3100" dirty="0" smtClean="0"/>
            </a:br>
            <a:r>
              <a:rPr lang="en-US" sz="3100" dirty="0" smtClean="0"/>
              <a:t>(PBS Special)</a:t>
            </a:r>
            <a:endParaRPr lang="en-US" sz="3100" dirty="0"/>
          </a:p>
        </p:txBody>
      </p:sp>
      <p:sp>
        <p:nvSpPr>
          <p:cNvPr id="3" name="Rectangle 2"/>
          <p:cNvSpPr/>
          <p:nvPr/>
        </p:nvSpPr>
        <p:spPr>
          <a:xfrm>
            <a:off x="1676400" y="1676400"/>
            <a:ext cx="5638800" cy="369332"/>
          </a:xfrm>
          <a:prstGeom prst="rect">
            <a:avLst/>
          </a:prstGeom>
        </p:spPr>
        <p:txBody>
          <a:bodyPr wrap="square">
            <a:spAutoFit/>
          </a:bodyPr>
          <a:lstStyle/>
          <a:p>
            <a:r>
              <a:rPr lang="en-US" dirty="0">
                <a:hlinkClick r:id="rId2"/>
              </a:rPr>
              <a:t>https://www.youtube.com/watch?v=ni1gupkGAW0</a:t>
            </a:r>
            <a:endParaRPr lang="en-US" dirty="0"/>
          </a:p>
        </p:txBody>
      </p:sp>
      <p:pic>
        <p:nvPicPr>
          <p:cNvPr id="1026" name="Picture 2" descr="http://ais.badische-zeitung.de/piece/02/36/81/8f/371265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709" y="2209800"/>
            <a:ext cx="4973092" cy="4560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1040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45920"/>
            <a:ext cx="4800600" cy="4678680"/>
          </a:xfrm>
        </p:spPr>
        <p:txBody>
          <a:bodyPr>
            <a:normAutofit fontScale="92500" lnSpcReduction="10000"/>
          </a:bodyPr>
          <a:lstStyle/>
          <a:p>
            <a:pPr lvl="1"/>
            <a:r>
              <a:rPr lang="en-US" dirty="0" smtClean="0"/>
              <a:t>1517- decided to take a stand against the </a:t>
            </a:r>
            <a:r>
              <a:rPr lang="en-US" dirty="0" smtClean="0">
                <a:solidFill>
                  <a:srgbClr val="FF0000"/>
                </a:solidFill>
              </a:rPr>
              <a:t>sale of indulgences </a:t>
            </a:r>
            <a:r>
              <a:rPr lang="en-US" dirty="0" smtClean="0"/>
              <a:t>/pardons (people thought if they didn’t have to pray for sins they committed they could buy their was to heaven).  </a:t>
            </a:r>
          </a:p>
          <a:p>
            <a:pPr lvl="1"/>
            <a:r>
              <a:rPr lang="en-US" dirty="0" smtClean="0"/>
              <a:t>The $ was being used to renovate St. Peter’s Cathedral in Rome.</a:t>
            </a:r>
          </a:p>
          <a:p>
            <a:pPr lvl="1"/>
            <a:r>
              <a:rPr lang="en-US" dirty="0" smtClean="0"/>
              <a:t>He wrote the </a:t>
            </a:r>
            <a:r>
              <a:rPr lang="en-US" u="sng" dirty="0" smtClean="0"/>
              <a:t>95 Theses</a:t>
            </a:r>
            <a:r>
              <a:rPr lang="en-US" dirty="0" smtClean="0"/>
              <a:t>.  They were statements attacking the above practice.</a:t>
            </a:r>
          </a:p>
          <a:p>
            <a:pPr lvl="1"/>
            <a:r>
              <a:rPr lang="en-US" dirty="0" smtClean="0"/>
              <a:t>His thoughts launched the Reformation!</a:t>
            </a:r>
          </a:p>
          <a:p>
            <a:pPr lvl="1">
              <a:buNone/>
            </a:pPr>
            <a:endParaRPr lang="en-US" dirty="0" smtClean="0"/>
          </a:p>
        </p:txBody>
      </p:sp>
      <p:pic>
        <p:nvPicPr>
          <p:cNvPr id="5" name="Content Placeholder 4" descr="558px-Luther46c.jpg"/>
          <p:cNvPicPr>
            <a:picLocks noGrp="1" noChangeAspect="1"/>
          </p:cNvPicPr>
          <p:nvPr>
            <p:ph sz="half" idx="2"/>
          </p:nvPr>
        </p:nvPicPr>
        <p:blipFill>
          <a:blip r:embed="rId2" cstate="print"/>
          <a:stretch>
            <a:fillRect/>
          </a:stretch>
        </p:blipFill>
        <p:spPr>
          <a:xfrm>
            <a:off x="5450586" y="2057400"/>
            <a:ext cx="3330702" cy="3581400"/>
          </a:xfrm>
        </p:spPr>
      </p:pic>
      <p:sp>
        <p:nvSpPr>
          <p:cNvPr id="4" name="Title 3"/>
          <p:cNvSpPr>
            <a:spLocks noGrp="1"/>
          </p:cNvSpPr>
          <p:nvPr>
            <p:ph type="title"/>
          </p:nvPr>
        </p:nvSpPr>
        <p:spPr/>
        <p:txBody>
          <a:bodyPr/>
          <a:lstStyle/>
          <a:p>
            <a:pPr algn="ctr"/>
            <a:r>
              <a:rPr lang="en-US" dirty="0" smtClean="0"/>
              <a:t>MARTIN LUTHER</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0736"/>
          </a:xfrm>
        </p:spPr>
        <p:txBody>
          <a:bodyPr>
            <a:normAutofit fontScale="90000"/>
          </a:bodyPr>
          <a:lstStyle/>
          <a:p>
            <a:pPr algn="l"/>
            <a:r>
              <a:rPr lang="en-US" u="sng" dirty="0" smtClean="0"/>
              <a:t>Response to LUTHER- </a:t>
            </a:r>
            <a:r>
              <a:rPr lang="en-US" sz="4000" u="sng" dirty="0" smtClean="0"/>
              <a:t>a cool story</a:t>
            </a:r>
            <a:endParaRPr lang="en-US" sz="4000" u="sng" dirty="0"/>
          </a:p>
        </p:txBody>
      </p:sp>
      <p:sp>
        <p:nvSpPr>
          <p:cNvPr id="3" name="Content Placeholder 2"/>
          <p:cNvSpPr>
            <a:spLocks noGrp="1"/>
          </p:cNvSpPr>
          <p:nvPr>
            <p:ph idx="1"/>
          </p:nvPr>
        </p:nvSpPr>
        <p:spPr>
          <a:xfrm>
            <a:off x="304800" y="914400"/>
            <a:ext cx="8534400" cy="5791200"/>
          </a:xfrm>
        </p:spPr>
        <p:txBody>
          <a:bodyPr>
            <a:normAutofit fontScale="62500" lnSpcReduction="20000"/>
          </a:bodyPr>
          <a:lstStyle/>
          <a:p>
            <a:pPr lvl="1"/>
            <a:r>
              <a:rPr lang="en-US" dirty="0" smtClean="0"/>
              <a:t>Pope Leo X ordered him to take back his critical statements of the church or he would be excommunicated (membership revoked)</a:t>
            </a:r>
          </a:p>
          <a:p>
            <a:pPr lvl="2"/>
            <a:endParaRPr lang="en-US" dirty="0" smtClean="0"/>
          </a:p>
          <a:p>
            <a:pPr lvl="1"/>
            <a:r>
              <a:rPr lang="en-US" dirty="0" smtClean="0"/>
              <a:t>Luther refused to take back one word, in fact, he and his followers gathered around a bonfire and cheered as he threw the pope’s decree into the fire.  The Pope removed him from the church.</a:t>
            </a:r>
          </a:p>
          <a:p>
            <a:pPr lvl="1"/>
            <a:endParaRPr lang="en-US" dirty="0" smtClean="0"/>
          </a:p>
          <a:p>
            <a:pPr lvl="1"/>
            <a:r>
              <a:rPr lang="en-US" dirty="0" smtClean="0"/>
              <a:t>The Roman Emperor (Charles V), a devout Catholic, ordered him to the town of Worms, Germany to stand trial.  Luther refused to recant his statements.</a:t>
            </a:r>
          </a:p>
          <a:p>
            <a:pPr lvl="1"/>
            <a:endParaRPr lang="en-US" dirty="0" smtClean="0"/>
          </a:p>
          <a:p>
            <a:pPr lvl="1"/>
            <a:r>
              <a:rPr lang="en-US" dirty="0" smtClean="0"/>
              <a:t>One month later, Charles ordered the Edict of Worms.  It declared Luther an outlaw and  heretic (someone who conflicts with established dogma).</a:t>
            </a:r>
          </a:p>
          <a:p>
            <a:pPr lvl="1"/>
            <a:r>
              <a:rPr lang="en-US" dirty="0" smtClean="0"/>
              <a:t>No  one was to give him food, water, or shelter….all of his books were to be burned.  However, Prince Frederick the Wise of Saxony secretly sheltered him in his castle.  </a:t>
            </a:r>
          </a:p>
          <a:p>
            <a:pPr lvl="1"/>
            <a:r>
              <a:rPr lang="en-US" dirty="0" smtClean="0"/>
              <a:t>He then returned to </a:t>
            </a:r>
            <a:r>
              <a:rPr lang="en-US" dirty="0" err="1" smtClean="0"/>
              <a:t>Wittenburg</a:t>
            </a:r>
            <a:r>
              <a:rPr lang="en-US" dirty="0" smtClean="0"/>
              <a:t> with his followers where he found his ideas were already in place (priests in plain clothes who called themselves ministers, some were married, services were in German (not Latin).</a:t>
            </a:r>
          </a:p>
          <a:p>
            <a:pPr lvl="1"/>
            <a:r>
              <a:rPr lang="en-US" dirty="0" smtClean="0"/>
              <a:t>They had become a separate group….the Lutherans.</a:t>
            </a:r>
          </a:p>
          <a:p>
            <a:pPr lvl="1"/>
            <a:r>
              <a:rPr lang="en-US" dirty="0" smtClean="0"/>
              <a:t>FYI……inspired by Luther, peasants in Germany revolted against their serfdom.  However, Luther did not support the raiding of monasteries, pillaging and burning.  He urged the German rulers to crush the revolt which they did.</a:t>
            </a:r>
          </a:p>
          <a:p>
            <a:pPr lvl="1"/>
            <a:r>
              <a:rPr lang="en-US" dirty="0" smtClean="0"/>
              <a:t>Some German princes supported Luther (gave them a chance to seize land from the Catholic Church) while others still supported the Pope.  Those who supported Luther signed a PROTEST against those who supported the Pope.  Eventually, this term became PROTESTANT.</a:t>
            </a:r>
          </a:p>
          <a:p>
            <a:endParaRPr lang="en-US" dirty="0"/>
          </a:p>
        </p:txBody>
      </p:sp>
      <p:pic>
        <p:nvPicPr>
          <p:cNvPr id="4" name="Martin Luther [SaveYouTube.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52950" y="3414713"/>
            <a:ext cx="38100" cy="28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down)">
                                      <p:cBhvr>
                                        <p:cTn id="13" dur="500"/>
                                        <p:tgtEl>
                                          <p:spTgt spid="3">
                                            <p:txEl>
                                              <p:pRg st="4" end="4"/>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down)">
                                      <p:cBhvr>
                                        <p:cTn id="16" dur="500"/>
                                        <p:tgtEl>
                                          <p:spTgt spid="3">
                                            <p:txEl>
                                              <p:pRg st="6" end="6"/>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wipe(down)">
                                      <p:cBhvr>
                                        <p:cTn id="19" dur="500"/>
                                        <p:tgtEl>
                                          <p:spTgt spid="3">
                                            <p:txEl>
                                              <p:pRg st="7" end="7"/>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wipe(down)">
                                      <p:cBhvr>
                                        <p:cTn id="22" dur="500"/>
                                        <p:tgtEl>
                                          <p:spTgt spid="3">
                                            <p:txEl>
                                              <p:pRg st="8" end="8"/>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wipe(down)">
                                      <p:cBhvr>
                                        <p:cTn id="25" dur="500"/>
                                        <p:tgtEl>
                                          <p:spTgt spid="3">
                                            <p:txEl>
                                              <p:pRg st="9" end="9"/>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wipe(down)">
                                      <p:cBhvr>
                                        <p:cTn id="28" dur="500"/>
                                        <p:tgtEl>
                                          <p:spTgt spid="3">
                                            <p:txEl>
                                              <p:pRg st="10" end="1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wipe(down)">
                                      <p:cBhvr>
                                        <p:cTn id="3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video>
              <p:cMediaNode vol="80000">
                <p:cTn id="37" fill="hold" display="0">
                  <p:stCondLst>
                    <p:cond delay="indefinite"/>
                  </p:stCondLst>
                </p:cTn>
                <p:tgtEl>
                  <p:spTgt spid="4"/>
                </p:tgtEl>
              </p:cMediaNode>
            </p:video>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ENGLISH REFORMATION </a:t>
            </a:r>
            <a:endParaRPr lang="en-US" dirty="0"/>
          </a:p>
        </p:txBody>
      </p:sp>
      <p:pic>
        <p:nvPicPr>
          <p:cNvPr id="6" name="Content Placeholder 5" descr="140px-Henry_VIII_of_England%2C_by_Hans_Holbein_the_Younger.jpg"/>
          <p:cNvPicPr>
            <a:picLocks noGrp="1" noChangeAspect="1"/>
          </p:cNvPicPr>
          <p:nvPr>
            <p:ph sz="half" idx="1"/>
          </p:nvPr>
        </p:nvPicPr>
        <p:blipFill>
          <a:blip r:embed="rId2" cstate="print"/>
          <a:stretch>
            <a:fillRect/>
          </a:stretch>
        </p:blipFill>
        <p:spPr>
          <a:xfrm>
            <a:off x="1587499" y="1834946"/>
            <a:ext cx="2792289" cy="4108654"/>
          </a:xfrm>
        </p:spPr>
      </p:pic>
      <p:pic>
        <p:nvPicPr>
          <p:cNvPr id="7" name="Content Placeholder 6" descr="Anne_boleyn.jpg"/>
          <p:cNvPicPr>
            <a:picLocks noGrp="1" noChangeAspect="1"/>
          </p:cNvPicPr>
          <p:nvPr>
            <p:ph sz="half" idx="2"/>
          </p:nvPr>
        </p:nvPicPr>
        <p:blipFill>
          <a:blip r:embed="rId3" cstate="print"/>
          <a:stretch>
            <a:fillRect/>
          </a:stretch>
        </p:blipFill>
        <p:spPr>
          <a:xfrm>
            <a:off x="5105400" y="1882394"/>
            <a:ext cx="3130024" cy="4061206"/>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0736"/>
          </a:xfrm>
        </p:spPr>
        <p:txBody>
          <a:bodyPr>
            <a:normAutofit fontScale="90000"/>
          </a:bodyPr>
          <a:lstStyle/>
          <a:p>
            <a:r>
              <a:rPr lang="en-US" u="sng" dirty="0" smtClean="0"/>
              <a:t>England becomes Protestant</a:t>
            </a:r>
            <a:endParaRPr lang="en-US" u="sng" dirty="0"/>
          </a:p>
        </p:txBody>
      </p:sp>
      <p:sp>
        <p:nvSpPr>
          <p:cNvPr id="3" name="Content Placeholder 2"/>
          <p:cNvSpPr>
            <a:spLocks noGrp="1"/>
          </p:cNvSpPr>
          <p:nvPr>
            <p:ph sz="half" idx="1"/>
          </p:nvPr>
        </p:nvSpPr>
        <p:spPr>
          <a:xfrm>
            <a:off x="228600" y="990600"/>
            <a:ext cx="8610600" cy="5105400"/>
          </a:xfrm>
        </p:spPr>
        <p:txBody>
          <a:bodyPr>
            <a:normAutofit fontScale="62500" lnSpcReduction="20000"/>
          </a:bodyPr>
          <a:lstStyle/>
          <a:p>
            <a:r>
              <a:rPr lang="en-US" dirty="0" smtClean="0"/>
              <a:t>Henry VIII was Catholic when he married his first of six wives (Catherine of Aragon).  He needed a male heir to succeed him as king and when she bore him a daughter he thought she wouldn’t have any more children.  Thus, he wanted a divorce .</a:t>
            </a:r>
          </a:p>
          <a:p>
            <a:r>
              <a:rPr lang="en-US" dirty="0" smtClean="0"/>
              <a:t>The Catholic Church did not allow divorce back then.  He then sought to have the marriage annulled by the pope…he refused.</a:t>
            </a:r>
          </a:p>
          <a:p>
            <a:r>
              <a:rPr lang="en-US" dirty="0" smtClean="0"/>
              <a:t>Henry then ended the pope’s power in England by passing an Act of Supremacy (The King, not the Pope would now be head of the Church of England)</a:t>
            </a:r>
          </a:p>
          <a:p>
            <a:r>
              <a:rPr lang="en-US" dirty="0" smtClean="0"/>
              <a:t>His 2</a:t>
            </a:r>
            <a:r>
              <a:rPr lang="en-US" baseline="30000" dirty="0" smtClean="0"/>
              <a:t>nd</a:t>
            </a:r>
            <a:r>
              <a:rPr lang="en-US" dirty="0" smtClean="0"/>
              <a:t> wife (Anne Boleyn) gave him a girl, so he had her imprisoned and beheaded.  He married 4 more times.  His 3</a:t>
            </a:r>
            <a:r>
              <a:rPr lang="en-US" baseline="30000" dirty="0" smtClean="0"/>
              <a:t>rd</a:t>
            </a:r>
            <a:r>
              <a:rPr lang="en-US" dirty="0" smtClean="0"/>
              <a:t> wife did give him a son (Edward).  </a:t>
            </a:r>
          </a:p>
          <a:p>
            <a:r>
              <a:rPr lang="en-US" dirty="0" smtClean="0"/>
              <a:t>After Henry died, each of his three children would rule (Edward from the age of 9 to 15, Mary was Catholic and returned power to the Pope…she killed many Protestants hence “Bloody Mary”,  Elizabeth I would restore Protestantism to England).</a:t>
            </a:r>
          </a:p>
          <a:p>
            <a:r>
              <a:rPr lang="en-US" dirty="0" smtClean="0"/>
              <a:t>Elizabeth I declared it the National Church of England…if you didn’t attend you were fined.  She was the head of this church.</a:t>
            </a:r>
          </a:p>
          <a:p>
            <a:r>
              <a:rPr lang="en-US" dirty="0" smtClean="0"/>
              <a:t>King Phillip II of Spain planned to attack England because Elizabeth supported the Protestant uprising in Spain.  He sent 130 ships to attack England, but failed miserably due to weather and the strength of the English fleet.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Defeat of the Spanish Armada</a:t>
            </a:r>
            <a:endParaRPr lang="en-US" dirty="0"/>
          </a:p>
        </p:txBody>
      </p:sp>
      <p:pic>
        <p:nvPicPr>
          <p:cNvPr id="5" name="Picture 2" descr="http://speedy.elizabethfiles.com/wp-content/uploads/2010/07/Loutherbourg-Spanish_ArmadaGravelines.jpg"/>
          <p:cNvPicPr>
            <a:picLocks noChangeAspect="1" noChangeArrowheads="1"/>
          </p:cNvPicPr>
          <p:nvPr/>
        </p:nvPicPr>
        <p:blipFill>
          <a:blip r:embed="rId2" cstate="print"/>
          <a:srcRect/>
          <a:stretch>
            <a:fillRect/>
          </a:stretch>
        </p:blipFill>
        <p:spPr bwMode="auto">
          <a:xfrm>
            <a:off x="609600" y="1524000"/>
            <a:ext cx="7924800" cy="4924728"/>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891255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Elizabeth I	</a:t>
            </a:r>
            <a:endParaRPr lang="en-US" dirty="0"/>
          </a:p>
        </p:txBody>
      </p:sp>
      <p:sp>
        <p:nvSpPr>
          <p:cNvPr id="3" name="Content Placeholder 2"/>
          <p:cNvSpPr>
            <a:spLocks noGrp="1"/>
          </p:cNvSpPr>
          <p:nvPr>
            <p:ph sz="half" idx="1"/>
          </p:nvPr>
        </p:nvSpPr>
        <p:spPr/>
        <p:txBody>
          <a:bodyPr>
            <a:normAutofit/>
          </a:bodyPr>
          <a:lstStyle/>
          <a:p>
            <a:r>
              <a:rPr lang="en-US" dirty="0" smtClean="0"/>
              <a:t>Second daughter of Henry VIII</a:t>
            </a:r>
          </a:p>
          <a:p>
            <a:r>
              <a:rPr lang="en-US" dirty="0" smtClean="0"/>
              <a:t>Devoted to Anglican Religion</a:t>
            </a:r>
          </a:p>
          <a:p>
            <a:r>
              <a:rPr lang="en-US" dirty="0" smtClean="0"/>
              <a:t>Never married or had children</a:t>
            </a:r>
          </a:p>
          <a:p>
            <a:r>
              <a:rPr lang="en-US" dirty="0" smtClean="0"/>
              <a:t>“Virgin Queen”</a:t>
            </a:r>
          </a:p>
          <a:p>
            <a:r>
              <a:rPr lang="en-US" dirty="0" smtClean="0"/>
              <a:t>Quoted as saying…”I am married to England.”</a:t>
            </a:r>
          </a:p>
        </p:txBody>
      </p:sp>
      <p:pic>
        <p:nvPicPr>
          <p:cNvPr id="5" name="Content Placeholder 4" descr="elizabethI.jpg"/>
          <p:cNvPicPr>
            <a:picLocks noGrp="1" noChangeAspect="1"/>
          </p:cNvPicPr>
          <p:nvPr>
            <p:ph sz="half" idx="2"/>
          </p:nvPr>
        </p:nvPicPr>
        <p:blipFill>
          <a:blip r:embed="rId2" cstate="print"/>
          <a:stretch>
            <a:fillRect/>
          </a:stretch>
        </p:blipFill>
        <p:spPr>
          <a:xfrm>
            <a:off x="5121129" y="1646238"/>
            <a:ext cx="3092741" cy="45259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Elizabeth I</a:t>
            </a:r>
            <a:endParaRPr lang="en-US" dirty="0"/>
          </a:p>
        </p:txBody>
      </p:sp>
      <p:sp>
        <p:nvSpPr>
          <p:cNvPr id="3" name="Content Placeholder 2"/>
          <p:cNvSpPr>
            <a:spLocks noGrp="1"/>
          </p:cNvSpPr>
          <p:nvPr>
            <p:ph sz="half" idx="1"/>
          </p:nvPr>
        </p:nvSpPr>
        <p:spPr/>
        <p:txBody>
          <a:bodyPr/>
          <a:lstStyle/>
          <a:p>
            <a:r>
              <a:rPr lang="en-US" dirty="0" smtClean="0"/>
              <a:t>Sir Robert Dudley</a:t>
            </a:r>
          </a:p>
          <a:p>
            <a:pPr lvl="1"/>
            <a:r>
              <a:rPr lang="en-US" dirty="0" smtClean="0"/>
              <a:t>Her only true love</a:t>
            </a:r>
          </a:p>
          <a:p>
            <a:pPr lvl="1"/>
            <a:r>
              <a:rPr lang="en-US" dirty="0" smtClean="0"/>
              <a:t>He was married and wife mysteriously died</a:t>
            </a:r>
          </a:p>
          <a:p>
            <a:endParaRPr lang="en-US" dirty="0" smtClean="0"/>
          </a:p>
          <a:p>
            <a:r>
              <a:rPr lang="en-US" dirty="0" smtClean="0"/>
              <a:t>Controversy over their relationship prevented them to continue it and they were never married</a:t>
            </a:r>
            <a:endParaRPr lang="en-US" dirty="0"/>
          </a:p>
        </p:txBody>
      </p:sp>
      <p:pic>
        <p:nvPicPr>
          <p:cNvPr id="5" name="Content Placeholder 4" descr="Dudleyportrait.jpg"/>
          <p:cNvPicPr>
            <a:picLocks noGrp="1" noChangeAspect="1"/>
          </p:cNvPicPr>
          <p:nvPr>
            <p:ph sz="half" idx="2"/>
          </p:nvPr>
        </p:nvPicPr>
        <p:blipFill>
          <a:blip r:embed="rId2" cstate="print"/>
          <a:stretch>
            <a:fillRect/>
          </a:stretch>
        </p:blipFill>
        <p:spPr>
          <a:xfrm>
            <a:off x="5410200" y="2234566"/>
            <a:ext cx="2590800" cy="3450799"/>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heckerboard(across)">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Thomas Hobbes</a:t>
            </a:r>
            <a:endParaRPr lang="en-US" u="sng" dirty="0"/>
          </a:p>
        </p:txBody>
      </p:sp>
      <p:sp>
        <p:nvSpPr>
          <p:cNvPr id="3" name="Content Placeholder 2"/>
          <p:cNvSpPr>
            <a:spLocks noGrp="1"/>
          </p:cNvSpPr>
          <p:nvPr>
            <p:ph sz="half" idx="1"/>
          </p:nvPr>
        </p:nvSpPr>
        <p:spPr>
          <a:xfrm>
            <a:off x="457200" y="1524000"/>
            <a:ext cx="4876800" cy="4572000"/>
          </a:xfrm>
        </p:spPr>
        <p:txBody>
          <a:bodyPr/>
          <a:lstStyle/>
          <a:p>
            <a:r>
              <a:rPr lang="en-US" u="sng" dirty="0" smtClean="0"/>
              <a:t>IDEAS: </a:t>
            </a:r>
            <a:r>
              <a:rPr lang="en-US" sz="2400" dirty="0" smtClean="0"/>
              <a:t>believed all humans were naturally selfish and wicked</a:t>
            </a:r>
          </a:p>
          <a:p>
            <a:pPr>
              <a:buNone/>
            </a:pPr>
            <a:endParaRPr lang="en-US" dirty="0" smtClean="0"/>
          </a:p>
          <a:p>
            <a:r>
              <a:rPr lang="en-US" u="sng" dirty="0" smtClean="0"/>
              <a:t>Views of </a:t>
            </a:r>
            <a:r>
              <a:rPr lang="en-US" u="sng" dirty="0" err="1" smtClean="0"/>
              <a:t>gov’t</a:t>
            </a:r>
            <a:r>
              <a:rPr lang="en-US" u="sng" dirty="0" smtClean="0"/>
              <a:t>: </a:t>
            </a:r>
            <a:r>
              <a:rPr lang="en-US" sz="2400" dirty="0" smtClean="0"/>
              <a:t>he said that people needed to give up their rights to a strong ruler…and in exchange they received law and order…..this is known as the Social Contract.</a:t>
            </a:r>
            <a:endParaRPr lang="en-US" sz="2400" dirty="0"/>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DEALkDASIAAhEBAxEB/8QAHAAAAQUBAQEAAAAAAAAAAAAABQABAwQGAgcI/8QANBAAAQMDAwIFAwMDBAMAAAAAAQACEQMEIQUSMUFRBhMiYXEygZEUI6EHUrFCYtHwFTPB/8QAGAEAAwEBAAAAAAAAAAAAAAAAAQIDAAT/xAAgEQEBAAICAwEBAQEAAAAAAAAAAQIRAyESMUETIlEy/9oADAMBAAIRAxEAPwDxvc7kwu6Ti0OcR0hRHHX8JyYpjjJlLDkSenymJmOFyXjkQE8iMcIX/W06kx/hOO5XDcSV2wbiMcrUSAMe/ddCZ6/lTUrR9SNoP2RCho1xUEw4Adwp+UGY0K2uTFp7oy7SKjcR91NS0Oo8fSfwh5w0wtAWsJhdbM/Za2h4TrvHpaZV9ngmoI3HJ6QkvIb86wflnghclrh0W8reDqgaYOeOELvPDNzSkhoPXhGcgfnWULDHbK5LXEZRa4s30jtexzT8Ko63dOJKaZyhcbFPryl05+ysG0qDJBUFRhb9QhPLKWzTjI/4Sn8rkHukSOgTg6zMBKTiei5B7j7ph2lYHWR7p9x/tK4njKeR7rC7bkgckpVILo7YTgckjI4IUf3RY4wMDK6+SuV0IMShWdMbwAi2lae65rNawD3Kq2FsatRpAge62nh+zFF28wSOPdRzp8cRCz0ZluxrXwXROEToaaajYcCPYBW7Gj5rpcZe7gorbsfSdtBHvhJpSAw0qiXBoaCfcQidpobQCagEcgIjRoNa3e8S8nsiNvTLgTGCOFO3fS+OM9qFPTWDgD7Kd1i2RLgTCINYSRj09VIbZsSWgdkIPQQ+yphsDJVG60+k8EPED4Rx7CH5iQcYVS6y/wBXwhttMPrGk0nzDf4WPvLH9PVMNGxej6gwknEjuslq1BrpDcGJRlJcYy9SmC12wSJQ66pgztbt+VfrvNvUIH09VDWfLJ2zPUKmNSsAniHH2XIJBVm5A3EyqziurG7iNminC54OCn7psIlIn8JQE0p1mdkw2JKb5Kd3/cLnrwsJwpKbSTHVcCFYtw3dJS30OhvSKJME8dlutDpscQ0D1EdVi9KfMMaO0Qt3o1EimACJI5UL2rB2ix1EAsDfZXLclxBPU9VWsqArO2EnYOTyiBY1plsQMDCF6NPa6ykXfZX7WgYwAPaVWtWF4w3gZKKWzREFoHtPRT0vb07p0IgEfykaLocOSrbQCBM/ZdPDWtngJ5Ih59hVzRAaYkkHshl1bk5c2UbuHNbM8d0KuK7ZGMdAeqXKRXG2s/fW4Egc9FlNXobQQeg5Ws1GqASGgn7rK6vVBacCTiCk+jWG1amG1CQPcodbVwHbH8Owiepkmo6QgFZ22qCJHuq4TaOXSe7tSCS3johjwQco21xq0WnJPyqF3SAhwCtx35UrNxRJS45TkZKZWTMeUk6WFgduTD5TxHZIAygY7eRlXLNokzlVmskx1RzRrDznBzgdo5U87qHxgzoNm7D4W30sFoLQemAUC05lOlta3qVo9PbFUOIwSob0rGi0uh5VvJaNzgo4Pmhs9cqxQcXgwZgQuLaDWdiSjlehxm6J2j8AE54RG3AYRLgO6G0YaYIGVepPEZEkjoo4q5ToQpkhp/yuH1dxIGRHXhOKgDBIAHueFWrVw0xAj3VtpSbri4LXNlrYJ5Qm5ogugvB/+K3f3IFOGGOuEOq1gaAeXACeTypZWL4QOvLYEHMALKatbh0ua7I6LV3r6bKR3O+AVldWqNdIZiRypwc5pi9Vpn1ERysxdTvjstRrLhTBDTIjqsnVducT3XTwubNNbVXMAAP2K6uKm8FpI7woKZAKlc1paRujEK3UuybUncrmV3UEGJlcKqF9mSlOlA7/AMLFS9cpAiTEpRldNbJ5SqxcsKHnVWZwthYUBTa0N6oFpVIU6bT1JwtRZsAFLv1lc+WW6rjBK0YdzcSfZHrdrgMcAyULotYzZJE+xRajVimWtHJ5U9n0M6fUcGOL+CDHwmsqzW1XkYdP5VWk8MowCdxChpVAy6DXN9cd0uV6Pxz+mgfV2gQQI6oZqeu/paZ8h0Pjkld3Li6m0CTjIKC1bFj3l9w5pAzBSyrZBN14z1Jr58wwP9qan4+uJG4gnrgKHWdcsbegaVtaPrQcv2wPys+x77h3mi2psb2T23SP1tqXis3YaZEdQijqr6lvRe+IiS33WV0G1bWumOFGaY+ogLb3drbHTg9rSSMEgqfurY26YjW9eguaX+oPyPZB7rW2hm5u0yM7kI8Ugs1Z7WtO0ngqtUqOs2tNS1pvG2WyCZVMcYjlndlqFzRujL3CD2QK5a1rjs4lFbqpSvWQyi2i5o6cFBqgLfSSr8URyOxhcRC6ILcEQUzZ2SOhwunncJ5PWFQqCqOColM8dznsoiIKeJ5zs0pSlCSJNJp9UZUtESQowCe34Vi2ZD9x/wAKeV6UjQ6YwO8uG8YC09hQkAujus5pYc4NiSB3Wmt3FrOxXNfa+K9bQ+4zkBF6Y3cCZzgcIVagujbzKM2dIl+XFJo6e2PrE8Hoorhzad1MRJ5PRPUeKVRwktIwCcqjfVXSHjM8lC+jTq7HWO81gkyR1HK4utM8+mDVqONPkiIlUdKug8kFxkZ4RyhcMLQHtxPJU46NeXYVV0W0c2G0xE8bZAQG9sRb1SyjSaWz/bC1164BrvLeSTwFHZW7DFauGkzI3ZRt+B4fVXRdPNvZb6jQx7+B7K+wPbZVmmCCMQrNS9pljWu2g5gREpw9vlvaTy3AIlbVF4x4wYGaqD+VLTqU61uAQ17mt4ICm8dUS28D4xJgoRZ1QGBxExhP5aiOU3lQ/VJ3u2YjoGxCB1XGY69VpNRuWkEtYG/AWbrepxPuujhu0OSaJjox0UpAbTBg8YUVJvBAwp20yTk4KrldJz0rPcVGSrFZmwwR8KueyaEyNKZIBPnumSWT6Ykfcq7bN3AEzE9FSEnB46yienUy854Cll6dGMaPS2BlME8kdEatxiXAmSg9vEMayMR1WgtmiGmOMrnqghYsAMHvwi7H7AQIwEGtagNQkgYU1CuHVnEzkpTO7m5irDjycYVC/qnbAM7vdLVK3rbA90Fubr1D1ZGEujbaLSnGntJnKNCu7aew4QfTmB1Fru4V8D0wcKVdXF6XrNvneurOOB3Vm6uWW9CSGwEOfXFGjh2Qgt/dm4aRv9JOQt8U84703U6eoa5UFWpspMB29pWposDqrRSduJGNpxC8/dRoCh5dJxEmd4MFW9O1a70imWvqmq0cOHMJp2jc5s3j6hT/AE5J+oOWDs3tIfTJyDIRTxVrz9UeW02u5PIIQTT6ZZV3VOvunuP8pZZby6c6lua0x0QV6PavVYQQ0CSMoC6ZXRwf8octdUz0k5VsOw0cQMqkyWkKfkcyecKuU2njejXOcgz2VUnCnIPRQOGU0JmZKUoTQmTXmN3R/wBhGLAAgF2YQikBIIn8ItZQym0OgSVHN0YjFv6ngAYBlaCjVLbVoI5WdtC5z4kQSjW4BrcgkKCkEKFXbTJHEqS2rAlzpjKHtqgUXjMrincBrDlbQ7S6tXG4u94QN/7lXBx1V26JuHmDjCn0zTjVed8weENNtofDz21KAY53AAgojUgvIAwTCF6favtK0QY6Iz5cvb2hSyli3Hkr3tv+0HN5justf3VO3dDpMrbupE0XAyYWMqWdO514U6xmm0SQlmtGy3sKNzUBD20n7SZjaojqFwXSaTmt6CF6K11k0MZRY0OEASEN1C2n01KdKDgbRwtjuBZPrA3uoUnM3VLZ4cJyhTn1K7N1PDe60XiLTZt3Ow0joEC0mmDTqMnIBInhVk1No29hdXf6m1MlU6gIj3V2/eW13YxwqBcSeV1cfraOdLE8rsO2wuWQTlOWOmCnLDl3OTlROMrpwzElcFGFyNKUHsmSTEXaZyG8InbmTE4Qek+HThEbepMZzKlnPq2NHbF0kQT8DoEUfWESDIWdpXBbUlhgK9RuTsGfSVHXam+l6rcbWfIkqGlVdU56nhDatfe5244nC1fgnRamo0a969p8ql6WY5KfxJctGs7N9Vu8tgEjlaHTrEhu/oCrLrOnQOxnQfhEbVsW4DRHdaYhculijYipbg02y8fyqT5pP2Ow4GIKLacS30kz7KxqelG6p+dRHrAx7o8mHlj0PHyeN7BrmuBbubgktWbtLN1S6rOdyT9gFdvKlzReWvacdIVelfsDs4PwuK4307JnKsv05zHCo0yWmYXVVu701ARUjiF3Y6pQfdNp1HhrSY3Hurt15Be1wc0EDvymkC2Wsfq9Emk9pkSJEhYZzzaudMBwmZXoPiC5o0fMzgcBeaatch1Uub16KuE8kM9RSu6oqOJBmVV6pOcS5MD1XVJqOe5bqamQOThSQcmBxOFFTeOwUnnYiDC1PLNI3GT7qNykcYUbiIRhcnJTJSmTJ7TB2QSrVBwGd35VPdBBA6LptUjqls30fHLQoKwpHJzEgLkXz3O9IDY7of5pxuO7Ecp95gwMofnIa5r1CpUr1Q3kk9F9DaHpX/hfCFjb/TUrNFV+Op6fheC+Erf9XrtlRcABUrNaffK+k/EbqdNopMw2k0NH4hNMe0srtm7ikC6ckK1aMYKW0jE8qEhpZ6iVJavpEQcCe/KFnYz0moft195+laexcx4aGzA4WbfTL27m/TOEZ0yrtpgf4RnQZdrV/olpftIe0Mcf9QWM1jwbc0y6pauFUc/TkL0EVQ5pxHZSNEtHACXLCVsc7HidzpGoMeWeQ4PHshtR+o2zjSrtdvBxC938mm6pse1pB7hZTVtMo7ySwFwJE7VP8VZzPDNe1G4qhzTTcDOSQsrVDnOJdMr3LV9OoVZa6jTz3bysPq+iUGPO2k2O4C2MuI2+TAFp7LgI9eae1tYECB2VavpL9vmUo2xJBVZkncQuYTgptpGCm4TBLpNILQonJw5ckyUNNldmSSSRIfqlylGUkWP7rqVwnBQEe8I6hT03XrG6rAllGsHujOF9G0n0fEZ/UWd/bGlUyJd6o+F8rseWmQium6zd2Tw6hXqMI42uhCDrb6ioeFaQ/wDbcOcOzWoLreljTbwCmXGi4S0krzvwr/VfUbAspXx/UUus8hejs8VaV4k08bXhru2Jaf8AhaQO/iezp76IDfUI7q3Q/YdHPwhukXsVTaVNoqAekk4d8IrVpEOB3h0dQmZeZcA5aPaeYUjLsgFh3cZVCnWZTnceuAAu3V6NFjriuW0qTRl9QwIW7ZfdVHp2tEg9eyDawyo69rsbS3DY2qJ4I4WU8Vf1XstNa630SmLiq0warvpXlut+Pdb1S5FatduaQNoFPAA7Lak9jI9a1LT7g0i/ypA/tysdqdHaXtc0g9isE3xZqtN0sva+P9xROj46r1aXl6jRbWHAqAQ4JbJR3o13ay8mJPRWLO39ADgI4Mgpm6jptw1tRtYAnkOMQo73xDYWjC2gG1qhEekYCXVNuKus+HrWjSqXb65pN2khsclY8ojqurXWplvnuhjfpYOAhyeTSduySTJLAdLCSSzHnCSboEkWLokkktWOCn3YXKSA7TsqQr1jqtxaVA+jULcoWCnDlm23+m+PrtvlU7oB7aZlrxhwXpOhePdKvWU2392ykQPU84Xz018Yj7rsV3DhxC279HqvcPEH9UrCze6no1qysW4FWrMT8LzrxF421bXXzeXEM4axmG/hZQ1XH/UVG55IlHy/xtLNS4LiST/KruqmTJXBKYmUugOSmnCZJHTbKUpTJLASSSSzEkkksxJJ0yzH6BJJJFiSKSSzEkkkgxDhJJJFjnCQKSSDFJSJwkksJkgkksBJJJLMZJJJZiSSSWYkkklmJJJJZn//2Q==">
            <a:hlinkClick r:id="rId2"/>
          </p:cNvPr>
          <p:cNvSpPr>
            <a:spLocks noChangeAspect="1" noChangeArrowheads="1"/>
          </p:cNvSpPr>
          <p:nvPr/>
        </p:nvSpPr>
        <p:spPr bwMode="auto">
          <a:xfrm>
            <a:off x="155575" y="-890588"/>
            <a:ext cx="1762125" cy="18669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g;base64,/9j/4AAQSkZJRgABAQAAAQABAAD/2wBDAAkGBwgHBgkIBwgKCgkLDRYPDQwMDRsUFRAWIB0iIiAdHx8kKDQsJCYxJx8fLT0tMTU3Ojo6Iys/RD84QzQ5Ojf/2wBDAQoKCg0MDRoPDxo3JR8lNzc3Nzc3Nzc3Nzc3Nzc3Nzc3Nzc3Nzc3Nzc3Nzc3Nzc3Nzc3Nzc3Nzc3Nzc3Nzc3Nzf/wAARCADEALkDASIAAhEBAxEB/8QAHAAAAQUBAQEAAAAAAAAAAAAABQABAwQGAgcI/8QANBAAAQMDAwIFAwMDBAMAAAAAAQACEQMEIQUSMUFRBhMiYXEygZEUI6EHUrFCYtHwFTPB/8QAGAEAAwEBAAAAAAAAAAAAAAAAAQIDAAT/xAAgEQEBAAICAwEBAQEAAAAAAAAAAQIRAyESMUETIlEy/9oADAMBAAIRAxEAPwDxvc7kwu6Ti0OcR0hRHHX8JyYpjjJlLDkSenymJmOFyXjkQE8iMcIX/W06kx/hOO5XDcSV2wbiMcrUSAMe/ddCZ6/lTUrR9SNoP2RCho1xUEw4Adwp+UGY0K2uTFp7oy7SKjcR91NS0Oo8fSfwh5w0wtAWsJhdbM/Za2h4TrvHpaZV9ngmoI3HJ6QkvIb86wflnghclrh0W8reDqgaYOeOELvPDNzSkhoPXhGcgfnWULDHbK5LXEZRa4s30jtexzT8Ko63dOJKaZyhcbFPryl05+ysG0qDJBUFRhb9QhPLKWzTjI/4Sn8rkHukSOgTg6zMBKTiei5B7j7ph2lYHWR7p9x/tK4njKeR7rC7bkgckpVILo7YTgckjI4IUf3RY4wMDK6+SuV0IMShWdMbwAi2lae65rNawD3Kq2FsatRpAge62nh+zFF28wSOPdRzp8cRCz0ZluxrXwXROEToaaajYcCPYBW7Gj5rpcZe7gorbsfSdtBHvhJpSAw0qiXBoaCfcQidpobQCagEcgIjRoNa3e8S8nsiNvTLgTGCOFO3fS+OM9qFPTWDgD7Kd1i2RLgTCINYSRj09VIbZsSWgdkIPQQ+yphsDJVG60+k8EPED4Rx7CH5iQcYVS6y/wBXwhttMPrGk0nzDf4WPvLH9PVMNGxej6gwknEjuslq1BrpDcGJRlJcYy9SmC12wSJQ66pgztbt+VfrvNvUIH09VDWfLJ2zPUKmNSsAniHH2XIJBVm5A3EyqziurG7iNminC54OCn7psIlIn8JQE0p1mdkw2JKb5Kd3/cLnrwsJwpKbSTHVcCFYtw3dJS30OhvSKJME8dlutDpscQ0D1EdVi9KfMMaO0Qt3o1EimACJI5UL2rB2ix1EAsDfZXLclxBPU9VWsqArO2EnYOTyiBY1plsQMDCF6NPa6ykXfZX7WgYwAPaVWtWF4w3gZKKWzREFoHtPRT0vb07p0IgEfykaLocOSrbQCBM/ZdPDWtngJ5Ih59hVzRAaYkkHshl1bk5c2UbuHNbM8d0KuK7ZGMdAeqXKRXG2s/fW4Egc9FlNXobQQeg5Ws1GqASGgn7rK6vVBacCTiCk+jWG1amG1CQPcodbVwHbH8Owiepkmo6QgFZ22qCJHuq4TaOXSe7tSCS3johjwQco21xq0WnJPyqF3SAhwCtx35UrNxRJS45TkZKZWTMeUk6WFgduTD5TxHZIAygY7eRlXLNokzlVmskx1RzRrDznBzgdo5U87qHxgzoNm7D4W30sFoLQemAUC05lOlta3qVo9PbFUOIwSob0rGi0uh5VvJaNzgo4Pmhs9cqxQcXgwZgQuLaDWdiSjlehxm6J2j8AE54RG3AYRLgO6G0YaYIGVepPEZEkjoo4q5ToQpkhp/yuH1dxIGRHXhOKgDBIAHueFWrVw0xAj3VtpSbri4LXNlrYJ5Qm5ogugvB/+K3f3IFOGGOuEOq1gaAeXACeTypZWL4QOvLYEHMALKatbh0ua7I6LV3r6bKR3O+AVldWqNdIZiRypwc5pi9Vpn1ERysxdTvjstRrLhTBDTIjqsnVducT3XTwubNNbVXMAAP2K6uKm8FpI7woKZAKlc1paRujEK3UuybUncrmV3UEGJlcKqF9mSlOlA7/AMLFS9cpAiTEpRldNbJ5SqxcsKHnVWZwthYUBTa0N6oFpVIU6bT1JwtRZsAFLv1lc+WW6rjBK0YdzcSfZHrdrgMcAyULotYzZJE+xRajVimWtHJ5U9n0M6fUcGOL+CDHwmsqzW1XkYdP5VWk8MowCdxChpVAy6DXN9cd0uV6Pxz+mgfV2gQQI6oZqeu/paZ8h0Pjkld3Li6m0CTjIKC1bFj3l9w5pAzBSyrZBN14z1Jr58wwP9qan4+uJG4gnrgKHWdcsbegaVtaPrQcv2wPys+x77h3mi2psb2T23SP1tqXis3YaZEdQijqr6lvRe+IiS33WV0G1bWumOFGaY+ogLb3drbHTg9rSSMEgqfurY26YjW9eguaX+oPyPZB7rW2hm5u0yM7kI8Ugs1Z7WtO0ngqtUqOs2tNS1pvG2WyCZVMcYjlndlqFzRujL3CD2QK5a1rjs4lFbqpSvWQyi2i5o6cFBqgLfSSr8URyOxhcRC6ILcEQUzZ2SOhwunncJ5PWFQqCqOColM8dznsoiIKeJ5zs0pSlCSJNJp9UZUtESQowCe34Vi2ZD9x/wAKeV6UjQ6YwO8uG8YC09hQkAujus5pYc4NiSB3Wmt3FrOxXNfa+K9bQ+4zkBF6Y3cCZzgcIVagujbzKM2dIl+XFJo6e2PrE8Hoorhzad1MRJ5PRPUeKVRwktIwCcqjfVXSHjM8lC+jTq7HWO81gkyR1HK4utM8+mDVqONPkiIlUdKug8kFxkZ4RyhcMLQHtxPJU46NeXYVV0W0c2G0xE8bZAQG9sRb1SyjSaWz/bC1164BrvLeSTwFHZW7DFauGkzI3ZRt+B4fVXRdPNvZb6jQx7+B7K+wPbZVmmCCMQrNS9pljWu2g5gREpw9vlvaTy3AIlbVF4x4wYGaqD+VLTqU61uAQ17mt4ICm8dUS28D4xJgoRZ1QGBxExhP5aiOU3lQ/VJ3u2YjoGxCB1XGY69VpNRuWkEtYG/AWbrepxPuujhu0OSaJjox0UpAbTBg8YUVJvBAwp20yTk4KrldJz0rPcVGSrFZmwwR8KueyaEyNKZIBPnumSWT6Ykfcq7bN3AEzE9FSEnB46yienUy854Cll6dGMaPS2BlME8kdEatxiXAmSg9vEMayMR1WgtmiGmOMrnqghYsAMHvwi7H7AQIwEGtagNQkgYU1CuHVnEzkpTO7m5irDjycYVC/qnbAM7vdLVK3rbA90Fubr1D1ZGEujbaLSnGntJnKNCu7aew4QfTmB1Fru4V8D0wcKVdXF6XrNvneurOOB3Vm6uWW9CSGwEOfXFGjh2Qgt/dm4aRv9JOQt8U84703U6eoa5UFWpspMB29pWposDqrRSduJGNpxC8/dRoCh5dJxEmd4MFW9O1a70imWvqmq0cOHMJp2jc5s3j6hT/AE5J+oOWDs3tIfTJyDIRTxVrz9UeW02u5PIIQTT6ZZV3VOvunuP8pZZby6c6lua0x0QV6PavVYQQ0CSMoC6ZXRwf8octdUz0k5VsOw0cQMqkyWkKfkcyecKuU2njejXOcgz2VUnCnIPRQOGU0JmZKUoTQmTXmN3R/wBhGLAAgF2YQikBIIn8ItZQym0OgSVHN0YjFv6ngAYBlaCjVLbVoI5WdtC5z4kQSjW4BrcgkKCkEKFXbTJHEqS2rAlzpjKHtqgUXjMrincBrDlbQ7S6tXG4u94QN/7lXBx1V26JuHmDjCn0zTjVed8weENNtofDz21KAY53AAgojUgvIAwTCF6favtK0QY6Iz5cvb2hSyli3Hkr3tv+0HN5justf3VO3dDpMrbupE0XAyYWMqWdO514U6xmm0SQlmtGy3sKNzUBD20n7SZjaojqFwXSaTmt6CF6K11k0MZRY0OEASEN1C2n01KdKDgbRwtjuBZPrA3uoUnM3VLZ4cJyhTn1K7N1PDe60XiLTZt3Ow0joEC0mmDTqMnIBInhVk1No29hdXf6m1MlU6gIj3V2/eW13YxwqBcSeV1cfraOdLE8rsO2wuWQTlOWOmCnLDl3OTlROMrpwzElcFGFyNKUHsmSTEXaZyG8InbmTE4Qek+HThEbepMZzKlnPq2NHbF0kQT8DoEUfWESDIWdpXBbUlhgK9RuTsGfSVHXam+l6rcbWfIkqGlVdU56nhDatfe5244nC1fgnRamo0a969p8ql6WY5KfxJctGs7N9Vu8tgEjlaHTrEhu/oCrLrOnQOxnQfhEbVsW4DRHdaYhculijYipbg02y8fyqT5pP2Ow4GIKLacS30kz7KxqelG6p+dRHrAx7o8mHlj0PHyeN7BrmuBbubgktWbtLN1S6rOdyT9gFdvKlzReWvacdIVelfsDs4PwuK4307JnKsv05zHCo0yWmYXVVu701ARUjiF3Y6pQfdNp1HhrSY3Hurt15Be1wc0EDvymkC2Wsfq9Emk9pkSJEhYZzzaudMBwmZXoPiC5o0fMzgcBeaatch1Uub16KuE8kM9RSu6oqOJBmVV6pOcS5MD1XVJqOe5bqamQOThSQcmBxOFFTeOwUnnYiDC1PLNI3GT7qNykcYUbiIRhcnJTJSmTJ7TB2QSrVBwGd35VPdBBA6LptUjqls30fHLQoKwpHJzEgLkXz3O9IDY7of5pxuO7Ecp95gwMofnIa5r1CpUr1Q3kk9F9DaHpX/hfCFjb/TUrNFV+Op6fheC+Erf9XrtlRcABUrNaffK+k/EbqdNopMw2k0NH4hNMe0srtm7ikC6ckK1aMYKW0jE8qEhpZ6iVJavpEQcCe/KFnYz0moft195+laexcx4aGzA4WbfTL27m/TOEZ0yrtpgf4RnQZdrV/olpftIe0Mcf9QWM1jwbc0y6pauFUc/TkL0EVQ5pxHZSNEtHACXLCVsc7HidzpGoMeWeQ4PHshtR+o2zjSrtdvBxC938mm6pse1pB7hZTVtMo7ySwFwJE7VP8VZzPDNe1G4qhzTTcDOSQsrVDnOJdMr3LV9OoVZa6jTz3bysPq+iUGPO2k2O4C2MuI2+TAFp7LgI9eae1tYECB2VavpL9vmUo2xJBVZkncQuYTgptpGCm4TBLpNILQonJw5ckyUNNldmSSSRIfqlylGUkWP7rqVwnBQEe8I6hT03XrG6rAllGsHujOF9G0n0fEZ/UWd/bGlUyJd6o+F8rseWmQium6zd2Tw6hXqMI42uhCDrb6ioeFaQ/wDbcOcOzWoLreljTbwCmXGi4S0krzvwr/VfUbAspXx/UUus8hejs8VaV4k08bXhru2Jaf8AhaQO/iezp76IDfUI7q3Q/YdHPwhukXsVTaVNoqAekk4d8IrVpEOB3h0dQmZeZcA5aPaeYUjLsgFh3cZVCnWZTnceuAAu3V6NFjriuW0qTRl9QwIW7ZfdVHp2tEg9eyDawyo69rsbS3DY2qJ4I4WU8Vf1XstNa630SmLiq0warvpXlut+Pdb1S5FatduaQNoFPAA7Lak9jI9a1LT7g0i/ypA/tysdqdHaXtc0g9isE3xZqtN0sva+P9xROj46r1aXl6jRbWHAqAQ4JbJR3o13ay8mJPRWLO39ADgI4Mgpm6jptw1tRtYAnkOMQo73xDYWjC2gG1qhEekYCXVNuKus+HrWjSqXb65pN2khsclY8ojqurXWplvnuhjfpYOAhyeTSduySTJLAdLCSSzHnCSboEkWLokkktWOCn3YXKSA7TsqQr1jqtxaVA+jULcoWCnDlm23+m+PrtvlU7oB7aZlrxhwXpOhePdKvWU2392ykQPU84Xz018Yj7rsV3DhxC279HqvcPEH9UrCze6no1qysW4FWrMT8LzrxF421bXXzeXEM4axmG/hZQ1XH/UVG55IlHy/xtLNS4LiST/KruqmTJXBKYmUugOSmnCZJHTbKUpTJLASSSSzEkkksxJJ0yzH6BJJJFiSKSSzEkkkgxDhJJJFjnCQKSSDFJSJwkksJkgkksBJJJLMZJJJZiSSSWYkkklmJJJJZn//2Q==">
            <a:hlinkClick r:id="rId2"/>
          </p:cNvPr>
          <p:cNvSpPr>
            <a:spLocks noChangeAspect="1" noChangeArrowheads="1"/>
          </p:cNvSpPr>
          <p:nvPr/>
        </p:nvSpPr>
        <p:spPr bwMode="auto">
          <a:xfrm>
            <a:off x="155575" y="-890588"/>
            <a:ext cx="1762125" cy="18669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http://thomashobbes.org/hobbes_anim.gif"/>
          <p:cNvPicPr>
            <a:picLocks noChangeAspect="1" noChangeArrowheads="1" noCrop="1"/>
          </p:cNvPicPr>
          <p:nvPr/>
        </p:nvPicPr>
        <p:blipFill>
          <a:blip r:embed="rId3" cstate="print"/>
          <a:srcRect/>
          <a:stretch>
            <a:fillRect/>
          </a:stretch>
        </p:blipFill>
        <p:spPr bwMode="auto">
          <a:xfrm>
            <a:off x="5257800" y="1981200"/>
            <a:ext cx="2686050" cy="28575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1300-1600</a:t>
            </a:r>
            <a:endParaRPr lang="en-US" dirty="0"/>
          </a:p>
        </p:txBody>
      </p:sp>
      <p:sp>
        <p:nvSpPr>
          <p:cNvPr id="2" name="Title 1"/>
          <p:cNvSpPr>
            <a:spLocks noGrp="1"/>
          </p:cNvSpPr>
          <p:nvPr>
            <p:ph type="ctrTitle"/>
          </p:nvPr>
        </p:nvSpPr>
        <p:spPr/>
        <p:txBody>
          <a:bodyPr/>
          <a:lstStyle/>
          <a:p>
            <a:r>
              <a:rPr lang="en-US" dirty="0" smtClean="0"/>
              <a:t>The Renaissance of Europe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sz="6600" dirty="0" smtClean="0"/>
              <a:t>John Locke</a:t>
            </a:r>
            <a:endParaRPr lang="en-US" sz="6600" dirty="0"/>
          </a:p>
        </p:txBody>
      </p:sp>
      <p:sp>
        <p:nvSpPr>
          <p:cNvPr id="3" name="Content Placeholder 2"/>
          <p:cNvSpPr>
            <a:spLocks noGrp="1"/>
          </p:cNvSpPr>
          <p:nvPr>
            <p:ph sz="half" idx="1"/>
          </p:nvPr>
        </p:nvSpPr>
        <p:spPr>
          <a:xfrm>
            <a:off x="457200" y="1676400"/>
            <a:ext cx="4059936" cy="4724400"/>
          </a:xfrm>
        </p:spPr>
        <p:txBody>
          <a:bodyPr>
            <a:normAutofit fontScale="92500" lnSpcReduction="10000"/>
          </a:bodyPr>
          <a:lstStyle/>
          <a:p>
            <a:r>
              <a:rPr lang="en-US" sz="1900" b="1" dirty="0" smtClean="0">
                <a:solidFill>
                  <a:schemeClr val="accent3"/>
                </a:solidFill>
              </a:rPr>
              <a:t>"Government has no other end than the preservation of property.“ –John Locke</a:t>
            </a:r>
            <a:endParaRPr lang="en-US" dirty="0" smtClean="0"/>
          </a:p>
          <a:p>
            <a:r>
              <a:rPr lang="en-US" sz="1800" dirty="0" smtClean="0"/>
              <a:t>He  postulated that the </a:t>
            </a:r>
            <a:r>
              <a:rPr lang="en-US" sz="1800" dirty="0" smtClean="0">
                <a:solidFill>
                  <a:srgbClr val="002060"/>
                </a:solidFill>
              </a:rPr>
              <a:t>mind was a "blank slate" </a:t>
            </a:r>
            <a:r>
              <a:rPr lang="en-US" sz="1800" dirty="0" smtClean="0"/>
              <a:t>or "tabula rasa“; people are born without innate ideas</a:t>
            </a:r>
          </a:p>
          <a:p>
            <a:r>
              <a:rPr lang="en-US" sz="1800" u="sng" dirty="0" smtClean="0"/>
              <a:t>IDEAS</a:t>
            </a:r>
            <a:r>
              <a:rPr lang="en-US" sz="1800" dirty="0" smtClean="0"/>
              <a:t>: man can learn from experiences and improve…they can govern themselves</a:t>
            </a:r>
            <a:endParaRPr lang="en-US" sz="1800" dirty="0" smtClean="0">
              <a:solidFill>
                <a:srgbClr val="002060"/>
              </a:solidFill>
            </a:endParaRPr>
          </a:p>
          <a:p>
            <a:r>
              <a:rPr lang="en-US" sz="1800" dirty="0" smtClean="0"/>
              <a:t>believed that </a:t>
            </a:r>
            <a:r>
              <a:rPr lang="en-US" sz="1800" dirty="0" smtClean="0">
                <a:solidFill>
                  <a:srgbClr val="002060"/>
                </a:solidFill>
              </a:rPr>
              <a:t>human nature is characterized by reason and tolerance</a:t>
            </a:r>
          </a:p>
          <a:p>
            <a:r>
              <a:rPr lang="en-US" sz="1800" u="sng" dirty="0" smtClean="0"/>
              <a:t>VIEW of </a:t>
            </a:r>
            <a:r>
              <a:rPr lang="en-US" sz="1800" u="sng" dirty="0" err="1" smtClean="0"/>
              <a:t>gov’t</a:t>
            </a:r>
            <a:r>
              <a:rPr lang="en-US" sz="1800" u="sng" dirty="0" smtClean="0"/>
              <a:t>: </a:t>
            </a:r>
            <a:r>
              <a:rPr lang="en-US" sz="1800" i="1" dirty="0" smtClean="0">
                <a:solidFill>
                  <a:schemeClr val="accent3"/>
                </a:solidFill>
              </a:rPr>
              <a:t>Two Treaties of Government </a:t>
            </a:r>
            <a:r>
              <a:rPr lang="en-US" sz="1800" dirty="0" smtClean="0"/>
              <a:t>had  a profound influence on the writing of the </a:t>
            </a:r>
            <a:r>
              <a:rPr lang="en-US" sz="1800" i="1" dirty="0" smtClean="0"/>
              <a:t>Declaration of Independence </a:t>
            </a:r>
            <a:r>
              <a:rPr lang="en-US" sz="1800" dirty="0" smtClean="0"/>
              <a:t>and </a:t>
            </a:r>
            <a:r>
              <a:rPr lang="en-US" sz="1800" i="1" dirty="0" smtClean="0"/>
              <a:t>Constitution (big influence on Thomas Jefferson)</a:t>
            </a:r>
          </a:p>
          <a:p>
            <a:endParaRPr lang="en-US" sz="1800" dirty="0" smtClean="0"/>
          </a:p>
        </p:txBody>
      </p:sp>
      <p:pic>
        <p:nvPicPr>
          <p:cNvPr id="5" name="Content Placeholder 4" descr="200px-John_Locke_%281632-1704%29.png"/>
          <p:cNvPicPr>
            <a:picLocks noGrp="1" noChangeAspect="1"/>
          </p:cNvPicPr>
          <p:nvPr>
            <p:ph sz="half" idx="2"/>
          </p:nvPr>
        </p:nvPicPr>
        <p:blipFill>
          <a:blip r:embed="rId2" cstate="print"/>
          <a:stretch>
            <a:fillRect/>
          </a:stretch>
        </p:blipFill>
        <p:spPr>
          <a:xfrm>
            <a:off x="5407977" y="2305238"/>
            <a:ext cx="2539683" cy="3009524"/>
          </a:xfrm>
        </p:spPr>
      </p:pic>
      <p:sp>
        <p:nvSpPr>
          <p:cNvPr id="6" name="TextBox 5"/>
          <p:cNvSpPr txBox="1"/>
          <p:nvPr/>
        </p:nvSpPr>
        <p:spPr>
          <a:xfrm>
            <a:off x="5105400" y="5334000"/>
            <a:ext cx="3162300" cy="923330"/>
          </a:xfrm>
          <a:prstGeom prst="rect">
            <a:avLst/>
          </a:prstGeom>
          <a:noFill/>
        </p:spPr>
        <p:txBody>
          <a:bodyPr wrap="square" rtlCol="0">
            <a:spAutoFit/>
          </a:bodyPr>
          <a:lstStyle/>
          <a:p>
            <a:pPr algn="ctr"/>
            <a:r>
              <a:rPr lang="en-US" b="1" dirty="0" smtClean="0">
                <a:solidFill>
                  <a:schemeClr val="accent3"/>
                </a:solidFill>
              </a:rPr>
              <a:t>"Wherever Law ends, Tyranny begins."  -John Locke</a:t>
            </a:r>
            <a:endParaRPr lang="en-US" dirty="0">
              <a:solidFill>
                <a:schemeClr val="accent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sz="6000" smtClean="0"/>
              <a:t>Montesquieu</a:t>
            </a:r>
            <a:endParaRPr lang="en-US" sz="6000" dirty="0"/>
          </a:p>
        </p:txBody>
      </p:sp>
      <p:sp>
        <p:nvSpPr>
          <p:cNvPr id="3" name="Content Placeholder 2"/>
          <p:cNvSpPr>
            <a:spLocks noGrp="1"/>
          </p:cNvSpPr>
          <p:nvPr>
            <p:ph sz="half" idx="1"/>
          </p:nvPr>
        </p:nvSpPr>
        <p:spPr>
          <a:xfrm>
            <a:off x="457200" y="1524000"/>
            <a:ext cx="4059936" cy="4191000"/>
          </a:xfrm>
        </p:spPr>
        <p:txBody>
          <a:bodyPr>
            <a:normAutofit/>
          </a:bodyPr>
          <a:lstStyle/>
          <a:p>
            <a:r>
              <a:rPr lang="en-US" sz="2400" u="sng" dirty="0" smtClean="0"/>
              <a:t>Idea/view of </a:t>
            </a:r>
            <a:r>
              <a:rPr lang="en-US" sz="2400" u="sng" dirty="0" err="1" smtClean="0"/>
              <a:t>gov’t</a:t>
            </a:r>
            <a:r>
              <a:rPr lang="en-US" sz="2400" dirty="0" smtClean="0"/>
              <a:t>:  He is famous for his articulation of the theory of </a:t>
            </a:r>
            <a:r>
              <a:rPr lang="en-US" sz="2400" dirty="0" smtClean="0">
                <a:solidFill>
                  <a:srgbClr val="002060"/>
                </a:solidFill>
              </a:rPr>
              <a:t>separation of powers </a:t>
            </a:r>
            <a:r>
              <a:rPr lang="en-US" sz="2400" dirty="0" smtClean="0"/>
              <a:t>in government; executive, legislative and judicial</a:t>
            </a:r>
          </a:p>
        </p:txBody>
      </p:sp>
      <p:pic>
        <p:nvPicPr>
          <p:cNvPr id="5" name="Content Placeholder 4" descr="180px-Montesquieu_1.jpg"/>
          <p:cNvPicPr>
            <a:picLocks noGrp="1" noChangeAspect="1"/>
          </p:cNvPicPr>
          <p:nvPr>
            <p:ph sz="half" idx="2"/>
          </p:nvPr>
        </p:nvPicPr>
        <p:blipFill>
          <a:blip r:embed="rId2" cstate="print"/>
          <a:stretch>
            <a:fillRect/>
          </a:stretch>
        </p:blipFill>
        <p:spPr>
          <a:xfrm>
            <a:off x="5580539" y="1802892"/>
            <a:ext cx="2194560" cy="3378708"/>
          </a:xfrm>
        </p:spPr>
      </p:pic>
      <p:sp>
        <p:nvSpPr>
          <p:cNvPr id="6" name="TextBox 5"/>
          <p:cNvSpPr txBox="1"/>
          <p:nvPr/>
        </p:nvSpPr>
        <p:spPr>
          <a:xfrm>
            <a:off x="762000" y="5410200"/>
            <a:ext cx="7772400" cy="954107"/>
          </a:xfrm>
          <a:prstGeom prst="rect">
            <a:avLst/>
          </a:prstGeom>
          <a:noFill/>
        </p:spPr>
        <p:txBody>
          <a:bodyPr wrap="square" rtlCol="0">
            <a:spAutoFit/>
          </a:bodyPr>
          <a:lstStyle/>
          <a:p>
            <a:pPr algn="ctr"/>
            <a:r>
              <a:rPr lang="en-US" sz="2800" dirty="0" smtClean="0">
                <a:solidFill>
                  <a:schemeClr val="accent3"/>
                </a:solidFill>
              </a:rPr>
              <a:t>“Liberty is the right of doing whatever </a:t>
            </a:r>
          </a:p>
          <a:p>
            <a:pPr algn="ctr"/>
            <a:r>
              <a:rPr lang="en-US" sz="2800" dirty="0" smtClean="0">
                <a:solidFill>
                  <a:schemeClr val="accent3"/>
                </a:solidFill>
              </a:rPr>
              <a:t>the laws permit.” -Montesquieu</a:t>
            </a:r>
            <a:endParaRPr lang="en-US" sz="2800" dirty="0">
              <a:solidFill>
                <a:schemeClr val="accent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sz="5400" smtClean="0">
                <a:latin typeface="Brush Script MT" pitchFamily="66" charset="0"/>
              </a:rPr>
              <a:t>Jean </a:t>
            </a:r>
            <a:r>
              <a:rPr lang="en-US" sz="5400" dirty="0" smtClean="0">
                <a:latin typeface="Brush Script MT" pitchFamily="66" charset="0"/>
              </a:rPr>
              <a:t>–</a:t>
            </a:r>
            <a:r>
              <a:rPr sz="5400" smtClean="0">
                <a:latin typeface="Brush Script MT" pitchFamily="66" charset="0"/>
              </a:rPr>
              <a:t>Jacques Rousseau</a:t>
            </a:r>
            <a:endParaRPr lang="en-US" sz="5400" dirty="0">
              <a:latin typeface="Brush Script MT" pitchFamily="66" charset="0"/>
            </a:endParaRPr>
          </a:p>
        </p:txBody>
      </p:sp>
      <p:sp>
        <p:nvSpPr>
          <p:cNvPr id="3" name="Content Placeholder 2"/>
          <p:cNvSpPr>
            <a:spLocks noGrp="1"/>
          </p:cNvSpPr>
          <p:nvPr>
            <p:ph sz="half" idx="1"/>
          </p:nvPr>
        </p:nvSpPr>
        <p:spPr>
          <a:xfrm>
            <a:off x="457200" y="1371600"/>
            <a:ext cx="4059936" cy="4343400"/>
          </a:xfrm>
        </p:spPr>
        <p:txBody>
          <a:bodyPr>
            <a:normAutofit fontScale="62500" lnSpcReduction="20000"/>
          </a:bodyPr>
          <a:lstStyle/>
          <a:p>
            <a:pPr>
              <a:buNone/>
            </a:pPr>
            <a:r>
              <a:rPr lang="en-US" sz="3300" dirty="0" smtClean="0">
                <a:solidFill>
                  <a:schemeClr val="accent3"/>
                </a:solidFill>
              </a:rPr>
              <a:t>“Never exceed your rights, and they will soon become unlimited.” 	</a:t>
            </a:r>
            <a:r>
              <a:rPr lang="en-US" sz="2500" dirty="0" smtClean="0">
                <a:solidFill>
                  <a:schemeClr val="accent3"/>
                </a:solidFill>
              </a:rPr>
              <a:t>			-ROUSSEAU</a:t>
            </a:r>
            <a:r>
              <a:rPr lang="en-US" sz="2500" dirty="0" smtClean="0"/>
              <a:t>  </a:t>
            </a:r>
          </a:p>
          <a:p>
            <a:r>
              <a:rPr lang="en-US" sz="2900" u="sng" dirty="0" smtClean="0"/>
              <a:t>IDEAS</a:t>
            </a:r>
            <a:r>
              <a:rPr lang="en-US" sz="2900" dirty="0" smtClean="0"/>
              <a:t>:  </a:t>
            </a:r>
            <a:r>
              <a:rPr lang="en-US" sz="3200" dirty="0" smtClean="0"/>
              <a:t>contended that man is essentially good, a </a:t>
            </a:r>
            <a:r>
              <a:rPr lang="en-US" sz="3200" dirty="0" smtClean="0">
                <a:solidFill>
                  <a:srgbClr val="002060"/>
                </a:solidFill>
              </a:rPr>
              <a:t>"noble savage" </a:t>
            </a:r>
            <a:r>
              <a:rPr lang="en-US" sz="3200" dirty="0" smtClean="0"/>
              <a:t>when in the "state of nature"  </a:t>
            </a:r>
          </a:p>
          <a:p>
            <a:pPr>
              <a:buNone/>
            </a:pPr>
            <a:r>
              <a:rPr lang="en-US" sz="3200" dirty="0" smtClean="0"/>
              <a:t>     but </a:t>
            </a:r>
            <a:r>
              <a:rPr lang="en-US" sz="3200" smtClean="0"/>
              <a:t>they are </a:t>
            </a:r>
            <a:r>
              <a:rPr lang="en-US" sz="3200" smtClean="0">
                <a:solidFill>
                  <a:srgbClr val="002060"/>
                </a:solidFill>
              </a:rPr>
              <a:t>corrupted </a:t>
            </a:r>
            <a:r>
              <a:rPr lang="en-US" sz="3200" dirty="0" smtClean="0">
                <a:solidFill>
                  <a:srgbClr val="002060"/>
                </a:solidFill>
              </a:rPr>
              <a:t>by their experiences  in society  </a:t>
            </a:r>
          </a:p>
          <a:p>
            <a:pPr>
              <a:buNone/>
            </a:pPr>
            <a:endParaRPr lang="en-US" sz="3200" dirty="0" smtClean="0"/>
          </a:p>
          <a:p>
            <a:r>
              <a:rPr lang="en-US" sz="3200" u="sng" dirty="0" smtClean="0"/>
              <a:t>View of </a:t>
            </a:r>
            <a:r>
              <a:rPr lang="en-US" sz="3200" u="sng" dirty="0" err="1" smtClean="0"/>
              <a:t>gov’t</a:t>
            </a:r>
            <a:r>
              <a:rPr lang="en-US" sz="3200" u="sng" dirty="0" smtClean="0"/>
              <a:t>: </a:t>
            </a:r>
            <a:r>
              <a:rPr lang="en-US" sz="3200" dirty="0" smtClean="0"/>
              <a:t>the only good </a:t>
            </a:r>
            <a:r>
              <a:rPr lang="en-US" sz="3200" dirty="0" err="1" smtClean="0"/>
              <a:t>gov’t</a:t>
            </a:r>
            <a:r>
              <a:rPr lang="en-US" sz="3200" dirty="0" smtClean="0"/>
              <a:t> was one freely formed by the people.  Advocate of democracy.</a:t>
            </a:r>
            <a:r>
              <a:rPr lang="en-US" sz="2900" dirty="0" smtClean="0">
                <a:solidFill>
                  <a:srgbClr val="002060"/>
                </a:solidFill>
              </a:rPr>
              <a:t/>
            </a:r>
            <a:br>
              <a:rPr lang="en-US" sz="2900" dirty="0" smtClean="0">
                <a:solidFill>
                  <a:srgbClr val="002060"/>
                </a:solidFill>
              </a:rPr>
            </a:br>
            <a:endParaRPr lang="en-US" sz="2900" dirty="0" smtClean="0">
              <a:solidFill>
                <a:srgbClr val="002060"/>
              </a:solidFill>
            </a:endParaRPr>
          </a:p>
          <a:p>
            <a:pPr lvl="1">
              <a:buNone/>
            </a:pPr>
            <a:endParaRPr lang="en-US" sz="2300" dirty="0" smtClean="0"/>
          </a:p>
          <a:p>
            <a:endParaRPr lang="en-US" dirty="0"/>
          </a:p>
        </p:txBody>
      </p:sp>
      <p:pic>
        <p:nvPicPr>
          <p:cNvPr id="5" name="Content Placeholder 4" descr="rousseau.jpg"/>
          <p:cNvPicPr>
            <a:picLocks noGrp="1" noChangeAspect="1"/>
          </p:cNvPicPr>
          <p:nvPr>
            <p:ph sz="half" idx="2"/>
          </p:nvPr>
        </p:nvPicPr>
        <p:blipFill>
          <a:blip r:embed="rId2" cstate="print"/>
          <a:stretch>
            <a:fillRect/>
          </a:stretch>
        </p:blipFill>
        <p:spPr>
          <a:xfrm>
            <a:off x="5490369" y="2152650"/>
            <a:ext cx="2374900" cy="3314700"/>
          </a:xfrm>
        </p:spPr>
      </p:pic>
      <p:sp>
        <p:nvSpPr>
          <p:cNvPr id="6" name="TextBox 5"/>
          <p:cNvSpPr txBox="1"/>
          <p:nvPr/>
        </p:nvSpPr>
        <p:spPr>
          <a:xfrm>
            <a:off x="838200" y="5638800"/>
            <a:ext cx="7086600" cy="400110"/>
          </a:xfrm>
          <a:prstGeom prst="rect">
            <a:avLst/>
          </a:prstGeom>
          <a:noFill/>
        </p:spPr>
        <p:txBody>
          <a:bodyPr wrap="square" rtlCol="0">
            <a:spAutoFit/>
          </a:bodyPr>
          <a:lstStyle/>
          <a:p>
            <a:pPr algn="ctr"/>
            <a:r>
              <a:rPr lang="en-US" dirty="0" smtClean="0">
                <a:solidFill>
                  <a:schemeClr val="accent3"/>
                </a:solidFill>
              </a:rPr>
              <a:t>“</a:t>
            </a:r>
            <a:r>
              <a:rPr lang="en-US" sz="2000" dirty="0" smtClean="0">
                <a:solidFill>
                  <a:schemeClr val="accent3"/>
                </a:solidFill>
              </a:rPr>
              <a:t>Man is born free, but everywhere he is in chains.”  -Rousseau</a:t>
            </a:r>
            <a:endParaRPr lang="en-US" dirty="0">
              <a:solidFill>
                <a:schemeClr val="accent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smtClean="0"/>
              <a:t>Adam Smith</a:t>
            </a:r>
            <a:endParaRPr lang="en-US" dirty="0"/>
          </a:p>
        </p:txBody>
      </p:sp>
      <p:sp>
        <p:nvSpPr>
          <p:cNvPr id="3" name="Content Placeholder 2"/>
          <p:cNvSpPr>
            <a:spLocks noGrp="1"/>
          </p:cNvSpPr>
          <p:nvPr>
            <p:ph sz="half" idx="1"/>
          </p:nvPr>
        </p:nvSpPr>
        <p:spPr>
          <a:xfrm>
            <a:off x="457200" y="1524000"/>
            <a:ext cx="5105400" cy="4572000"/>
          </a:xfrm>
        </p:spPr>
        <p:txBody>
          <a:bodyPr>
            <a:normAutofit fontScale="32500" lnSpcReduction="20000"/>
          </a:bodyPr>
          <a:lstStyle/>
          <a:p>
            <a:pPr>
              <a:buNone/>
            </a:pPr>
            <a:r>
              <a:rPr lang="en-US" sz="5000" dirty="0" smtClean="0">
                <a:solidFill>
                  <a:schemeClr val="accent3"/>
                </a:solidFill>
              </a:rPr>
              <a:t>“Consumption is the sole end and purpose of all production; and the interest of the producer ought to be attended to, only so far as it may be necessary for promoting that of the consumer.”</a:t>
            </a:r>
          </a:p>
          <a:p>
            <a:pPr>
              <a:buNone/>
            </a:pPr>
            <a:r>
              <a:rPr lang="en-US" sz="5000" dirty="0" smtClean="0">
                <a:solidFill>
                  <a:schemeClr val="accent3"/>
                </a:solidFill>
              </a:rPr>
              <a:t>			-Adam Smith</a:t>
            </a:r>
            <a:endParaRPr lang="en-US" sz="1800" dirty="0" smtClean="0">
              <a:solidFill>
                <a:schemeClr val="accent3"/>
              </a:solidFill>
            </a:endParaRPr>
          </a:p>
          <a:p>
            <a:pPr>
              <a:buNone/>
            </a:pPr>
            <a:endParaRPr lang="en-US" sz="1800" dirty="0" smtClean="0"/>
          </a:p>
          <a:p>
            <a:r>
              <a:rPr lang="en-US" sz="5500" dirty="0" smtClean="0"/>
              <a:t>Scottish philosopher and </a:t>
            </a:r>
            <a:r>
              <a:rPr lang="en-US" sz="5500" dirty="0" err="1" smtClean="0"/>
              <a:t>physiocrat</a:t>
            </a:r>
            <a:r>
              <a:rPr lang="en-US" sz="5500" dirty="0" smtClean="0"/>
              <a:t> famous for his book, “The Wealth of Nations” written in 1776</a:t>
            </a:r>
          </a:p>
          <a:p>
            <a:r>
              <a:rPr lang="en-US" sz="5500" dirty="0" smtClean="0">
                <a:solidFill>
                  <a:srgbClr val="002060"/>
                </a:solidFill>
              </a:rPr>
              <a:t>profound influence on modern economics and concepts of individual freedom.</a:t>
            </a:r>
          </a:p>
          <a:p>
            <a:pPr>
              <a:buNone/>
            </a:pPr>
            <a:endParaRPr lang="en-US" sz="5500" dirty="0" smtClean="0">
              <a:solidFill>
                <a:srgbClr val="002060"/>
              </a:solidFill>
            </a:endParaRPr>
          </a:p>
          <a:p>
            <a:r>
              <a:rPr lang="en-US" sz="5500" dirty="0" smtClean="0">
                <a:solidFill>
                  <a:srgbClr val="002060"/>
                </a:solidFill>
              </a:rPr>
              <a:t>Father of modern capitalism</a:t>
            </a:r>
          </a:p>
          <a:p>
            <a:pPr>
              <a:buNone/>
            </a:pPr>
            <a:endParaRPr lang="en-US" sz="5500" dirty="0" smtClean="0"/>
          </a:p>
          <a:p>
            <a:r>
              <a:rPr lang="en-US" sz="5500" dirty="0" smtClean="0"/>
              <a:t>Influential in the formulation of American Capitalism</a:t>
            </a:r>
          </a:p>
          <a:p>
            <a:endParaRPr lang="en-US" sz="2500" dirty="0" smtClean="0"/>
          </a:p>
          <a:p>
            <a:pPr>
              <a:buNone/>
            </a:pPr>
            <a:endParaRPr lang="en-US" sz="2500" dirty="0" smtClean="0"/>
          </a:p>
          <a:p>
            <a:pPr>
              <a:buNone/>
            </a:pPr>
            <a:r>
              <a:rPr lang="en-US" sz="2500" dirty="0" smtClean="0"/>
              <a:t/>
            </a:r>
            <a:br>
              <a:rPr lang="en-US" sz="2500" dirty="0" smtClean="0"/>
            </a:br>
            <a:endParaRPr lang="en-US" sz="2500" dirty="0"/>
          </a:p>
        </p:txBody>
      </p:sp>
      <p:pic>
        <p:nvPicPr>
          <p:cNvPr id="5" name="Content Placeholder 4" descr="asmith.jpg"/>
          <p:cNvPicPr>
            <a:picLocks noGrp="1" noChangeAspect="1"/>
          </p:cNvPicPr>
          <p:nvPr>
            <p:ph sz="half" idx="2"/>
          </p:nvPr>
        </p:nvPicPr>
        <p:blipFill>
          <a:blip r:embed="rId3" cstate="print"/>
          <a:stretch>
            <a:fillRect/>
          </a:stretch>
        </p:blipFill>
        <p:spPr>
          <a:xfrm>
            <a:off x="5943600" y="1981200"/>
            <a:ext cx="2374900" cy="3022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RENAISSANCE = REBIRTH</a:t>
            </a:r>
            <a:endParaRPr lang="en-US" u="sng" dirty="0"/>
          </a:p>
        </p:txBody>
      </p:sp>
      <p:sp>
        <p:nvSpPr>
          <p:cNvPr id="4" name="TextBox 3"/>
          <p:cNvSpPr txBox="1"/>
          <p:nvPr/>
        </p:nvSpPr>
        <p:spPr>
          <a:xfrm>
            <a:off x="2057400" y="6324600"/>
            <a:ext cx="4648200" cy="369332"/>
          </a:xfrm>
          <a:prstGeom prst="rect">
            <a:avLst/>
          </a:prstGeom>
          <a:noFill/>
        </p:spPr>
        <p:txBody>
          <a:bodyPr wrap="square" rtlCol="0">
            <a:spAutoFit/>
          </a:bodyPr>
          <a:lstStyle/>
          <a:p>
            <a:r>
              <a:rPr lang="en-US" dirty="0" smtClean="0"/>
              <a:t>The Renaissance: an intro (2:38) - </a:t>
            </a:r>
            <a:r>
              <a:rPr lang="en-US" dirty="0" err="1" smtClean="0"/>
              <a:t>Youtube</a:t>
            </a:r>
            <a:endParaRPr lang="en-US" dirty="0"/>
          </a:p>
        </p:txBody>
      </p:sp>
      <p:sp>
        <p:nvSpPr>
          <p:cNvPr id="5" name="Rectangle 4"/>
          <p:cNvSpPr/>
          <p:nvPr/>
        </p:nvSpPr>
        <p:spPr>
          <a:xfrm>
            <a:off x="1828800" y="3105835"/>
            <a:ext cx="5410200" cy="369332"/>
          </a:xfrm>
          <a:prstGeom prst="rect">
            <a:avLst/>
          </a:prstGeom>
        </p:spPr>
        <p:txBody>
          <a:bodyPr wrap="square">
            <a:spAutoFit/>
          </a:bodyPr>
          <a:lstStyle/>
          <a:p>
            <a:r>
              <a:rPr lang="en-US" dirty="0"/>
              <a:t>http://</a:t>
            </a:r>
            <a:r>
              <a:rPr lang="en-US" dirty="0">
                <a:hlinkClick r:id="rId2"/>
              </a:rPr>
              <a:t>www.youtube.com/watch?v=4mgSPiAiBjU</a:t>
            </a:r>
            <a:endParaRPr lang="en-US" dirty="0"/>
          </a:p>
        </p:txBody>
      </p:sp>
    </p:spTree>
    <p:extLst>
      <p:ext uri="{BB962C8B-B14F-4D97-AF65-F5344CB8AC3E}">
        <p14:creationId xmlns:p14="http://schemas.microsoft.com/office/powerpoint/2010/main" val="2868719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6237"/>
            <a:ext cx="8229600" cy="2163763"/>
          </a:xfrm>
        </p:spPr>
        <p:txBody>
          <a:bodyPr/>
          <a:lstStyle/>
          <a:p>
            <a:r>
              <a:rPr lang="en-US" dirty="0" smtClean="0"/>
              <a:t>Art and architecture</a:t>
            </a:r>
          </a:p>
          <a:p>
            <a:r>
              <a:rPr lang="en-US" dirty="0" smtClean="0"/>
              <a:t>Literature and education</a:t>
            </a:r>
          </a:p>
          <a:p>
            <a:r>
              <a:rPr lang="en-US" dirty="0" smtClean="0"/>
              <a:t>Politics and economics</a:t>
            </a:r>
            <a:endParaRPr lang="en-US" dirty="0"/>
          </a:p>
        </p:txBody>
      </p:sp>
      <p:sp>
        <p:nvSpPr>
          <p:cNvPr id="3" name="Title 2"/>
          <p:cNvSpPr>
            <a:spLocks noGrp="1"/>
          </p:cNvSpPr>
          <p:nvPr>
            <p:ph type="title"/>
          </p:nvPr>
        </p:nvSpPr>
        <p:spPr/>
        <p:txBody>
          <a:bodyPr/>
          <a:lstStyle/>
          <a:p>
            <a:pPr algn="l"/>
            <a:r>
              <a:rPr lang="en-US" u="sng" dirty="0" smtClean="0"/>
              <a:t>REBIRTH of…</a:t>
            </a:r>
            <a:endParaRPr lang="en-US" u="sng" dirty="0"/>
          </a:p>
        </p:txBody>
      </p:sp>
      <p:pic>
        <p:nvPicPr>
          <p:cNvPr id="4" name="Content Placeholder 4" descr="Hands_of_God_and_Adam.jpg"/>
          <p:cNvPicPr>
            <a:picLocks noChangeAspect="1"/>
          </p:cNvPicPr>
          <p:nvPr/>
        </p:nvPicPr>
        <p:blipFill>
          <a:blip r:embed="rId2" cstate="print"/>
          <a:stretch>
            <a:fillRect/>
          </a:stretch>
        </p:blipFill>
        <p:spPr>
          <a:xfrm>
            <a:off x="609600" y="3733800"/>
            <a:ext cx="4129942" cy="2714625"/>
          </a:xfrm>
          <a:prstGeom prst="rect">
            <a:avLst/>
          </a:prstGeom>
        </p:spPr>
      </p:pic>
      <p:pic>
        <p:nvPicPr>
          <p:cNvPr id="5" name="Content Placeholder 4" descr="180px-Da_Vinci_Vitruve_Luc_Viatour.jpg"/>
          <p:cNvPicPr>
            <a:picLocks noChangeAspect="1"/>
          </p:cNvPicPr>
          <p:nvPr/>
        </p:nvPicPr>
        <p:blipFill>
          <a:blip r:embed="rId3" cstate="print"/>
          <a:stretch>
            <a:fillRect/>
          </a:stretch>
        </p:blipFill>
        <p:spPr>
          <a:xfrm>
            <a:off x="5486400" y="533400"/>
            <a:ext cx="2590799" cy="3526366"/>
          </a:xfrm>
          <a:prstGeom prst="rect">
            <a:avLst/>
          </a:prstGeom>
        </p:spPr>
      </p:pic>
      <p:pic>
        <p:nvPicPr>
          <p:cNvPr id="6" name="Content Placeholder 6" descr="800px-La_nascita_di_Venere_%28Botticelli%29.jpg"/>
          <p:cNvPicPr>
            <a:picLocks noChangeAspect="1"/>
          </p:cNvPicPr>
          <p:nvPr/>
        </p:nvPicPr>
        <p:blipFill>
          <a:blip r:embed="rId4" cstate="print"/>
          <a:stretch>
            <a:fillRect/>
          </a:stretch>
        </p:blipFill>
        <p:spPr>
          <a:xfrm>
            <a:off x="5045687" y="4191000"/>
            <a:ext cx="3564913" cy="2286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sz="3200" dirty="0" smtClean="0"/>
              <a:t>1550-1650</a:t>
            </a:r>
            <a:endParaRPr lang="en-US" sz="3200" dirty="0"/>
          </a:p>
        </p:txBody>
      </p:sp>
      <p:sp>
        <p:nvSpPr>
          <p:cNvPr id="2" name="Title 1"/>
          <p:cNvSpPr>
            <a:spLocks noGrp="1"/>
          </p:cNvSpPr>
          <p:nvPr>
            <p:ph type="ctrTitle"/>
          </p:nvPr>
        </p:nvSpPr>
        <p:spPr/>
        <p:txBody>
          <a:bodyPr/>
          <a:lstStyle/>
          <a:p>
            <a:r>
              <a:rPr smtClean="0"/>
              <a:t>SCIENTIFIC REVOLUTION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smtClean="0"/>
              <a:t>Scholars/scientists </a:t>
            </a:r>
            <a:r>
              <a:rPr lang="en-US" dirty="0" smtClean="0">
                <a:solidFill>
                  <a:srgbClr val="FF0000"/>
                </a:solidFill>
              </a:rPr>
              <a:t>questioned accepted ideas </a:t>
            </a:r>
            <a:r>
              <a:rPr lang="en-US" dirty="0" smtClean="0"/>
              <a:t>about nature, earth and the universe</a:t>
            </a:r>
          </a:p>
          <a:p>
            <a:r>
              <a:rPr lang="en-US" dirty="0" smtClean="0"/>
              <a:t>New ideas based on LOGIC, REASON and DATA</a:t>
            </a:r>
          </a:p>
          <a:p>
            <a:r>
              <a:rPr lang="en-US" dirty="0" smtClean="0"/>
              <a:t>OLD SCINECE </a:t>
            </a:r>
          </a:p>
          <a:p>
            <a:pPr lvl="1"/>
            <a:r>
              <a:rPr lang="en-US" dirty="0" smtClean="0"/>
              <a:t>Religion</a:t>
            </a:r>
          </a:p>
          <a:p>
            <a:pPr lvl="1"/>
            <a:r>
              <a:rPr lang="en-US" dirty="0" smtClean="0"/>
              <a:t>Observation</a:t>
            </a:r>
          </a:p>
          <a:p>
            <a:pPr lvl="1">
              <a:buNone/>
            </a:pPr>
            <a:endParaRPr lang="en-US" dirty="0" smtClean="0"/>
          </a:p>
          <a:p>
            <a:r>
              <a:rPr lang="en-US" dirty="0" smtClean="0"/>
              <a:t>NEW SCIENCE</a:t>
            </a:r>
          </a:p>
          <a:p>
            <a:pPr lvl="1"/>
            <a:r>
              <a:rPr lang="en-US" dirty="0" smtClean="0"/>
              <a:t>Math</a:t>
            </a:r>
          </a:p>
          <a:p>
            <a:pPr lvl="1"/>
            <a:r>
              <a:rPr lang="en-US" dirty="0" smtClean="0"/>
              <a:t>Logic</a:t>
            </a:r>
          </a:p>
          <a:p>
            <a:pPr lvl="1"/>
            <a:r>
              <a:rPr lang="en-US" dirty="0" smtClean="0"/>
              <a:t>Reason</a:t>
            </a:r>
          </a:p>
          <a:p>
            <a:pPr lvl="1"/>
            <a:r>
              <a:rPr lang="en-US" dirty="0" smtClean="0"/>
              <a:t>data</a:t>
            </a:r>
          </a:p>
          <a:p>
            <a:pPr>
              <a:buNone/>
            </a:pPr>
            <a:endParaRPr lang="en-US" dirty="0" smtClean="0"/>
          </a:p>
          <a:p>
            <a:pPr>
              <a:buNone/>
            </a:pPr>
            <a:endParaRPr lang="en-US" dirty="0"/>
          </a:p>
        </p:txBody>
      </p:sp>
      <p:sp>
        <p:nvSpPr>
          <p:cNvPr id="3" name="Title 2"/>
          <p:cNvSpPr>
            <a:spLocks noGrp="1"/>
          </p:cNvSpPr>
          <p:nvPr>
            <p:ph type="title"/>
          </p:nvPr>
        </p:nvSpPr>
        <p:spPr/>
        <p:txBody>
          <a:bodyPr>
            <a:normAutofit fontScale="90000"/>
          </a:bodyPr>
          <a:lstStyle/>
          <a:p>
            <a:pPr algn="ctr"/>
            <a:r>
              <a:rPr sz="4400" smtClean="0"/>
              <a:t>Ideas Challenge Church Theories</a:t>
            </a:r>
            <a:endParaRPr lang="en-US" sz="4400" dirty="0"/>
          </a:p>
        </p:txBody>
      </p:sp>
      <p:pic>
        <p:nvPicPr>
          <p:cNvPr id="1026" name="Picture 2" descr="C:\Documents and Settings\vpower\Local Settings\Temporary Internet Files\Content.IE5\2B5OLTPF\MPj04387140000[1].jpg"/>
          <p:cNvPicPr>
            <a:picLocks noChangeAspect="1" noChangeArrowheads="1"/>
          </p:cNvPicPr>
          <p:nvPr/>
        </p:nvPicPr>
        <p:blipFill>
          <a:blip r:embed="rId2" cstate="print"/>
          <a:srcRect/>
          <a:stretch>
            <a:fillRect/>
          </a:stretch>
        </p:blipFill>
        <p:spPr bwMode="auto">
          <a:xfrm>
            <a:off x="3886200" y="2971800"/>
            <a:ext cx="4572000" cy="32766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mtClean="0"/>
              <a:t>Copernicus’s Heliocentric Theory –</a:t>
            </a:r>
          </a:p>
          <a:p>
            <a:pPr marL="0" indent="0">
              <a:buNone/>
            </a:pPr>
            <a:r>
              <a:rPr lang="en-US" sz="2800" smtClean="0"/>
              <a:t>sun-centered </a:t>
            </a:r>
            <a:r>
              <a:rPr lang="en-US" sz="2800" dirty="0" smtClean="0"/>
              <a:t>universe</a:t>
            </a:r>
          </a:p>
          <a:p>
            <a:pPr marL="0" indent="0">
              <a:buNone/>
            </a:pPr>
            <a:endParaRPr lang="en-US" dirty="0" smtClean="0"/>
          </a:p>
          <a:p>
            <a:r>
              <a:rPr lang="en-US" dirty="0" smtClean="0"/>
              <a:t>Scientific Method</a:t>
            </a:r>
          </a:p>
          <a:p>
            <a:pPr lvl="1"/>
            <a:r>
              <a:rPr lang="en-US" dirty="0"/>
              <a:t>Hypothesis</a:t>
            </a:r>
          </a:p>
          <a:p>
            <a:pPr lvl="1"/>
            <a:r>
              <a:rPr lang="en-US" dirty="0"/>
              <a:t>Observation</a:t>
            </a:r>
          </a:p>
          <a:p>
            <a:pPr lvl="1"/>
            <a:r>
              <a:rPr lang="en-US" dirty="0"/>
              <a:t>Experiment</a:t>
            </a:r>
          </a:p>
          <a:p>
            <a:pPr lvl="1"/>
            <a:r>
              <a:rPr lang="en-US" dirty="0"/>
              <a:t>Data/analysis</a:t>
            </a:r>
          </a:p>
          <a:p>
            <a:pPr lvl="1"/>
            <a:r>
              <a:rPr lang="en-US" dirty="0"/>
              <a:t>Conclusion</a:t>
            </a:r>
          </a:p>
          <a:p>
            <a:pPr marL="0" indent="0">
              <a:buNone/>
            </a:pPr>
            <a:endParaRPr lang="en-US" dirty="0" smtClean="0"/>
          </a:p>
          <a:p>
            <a:pPr>
              <a:buNone/>
            </a:pPr>
            <a:endParaRPr lang="en-US" dirty="0" smtClean="0"/>
          </a:p>
          <a:p>
            <a:pPr>
              <a:buNone/>
            </a:pPr>
            <a:endParaRPr lang="en-US" dirty="0" smtClean="0"/>
          </a:p>
          <a:p>
            <a:pPr>
              <a:buNone/>
            </a:pPr>
            <a:endParaRPr lang="en-US" dirty="0" smtClean="0"/>
          </a:p>
          <a:p>
            <a:pPr lvl="1">
              <a:buNone/>
            </a:pPr>
            <a:endParaRPr lang="en-US" dirty="0" smtClean="0"/>
          </a:p>
          <a:p>
            <a:pPr lvl="1">
              <a:buNone/>
            </a:pPr>
            <a:endParaRPr lang="en-US" dirty="0" smtClean="0"/>
          </a:p>
          <a:p>
            <a:pPr lvl="1">
              <a:buNone/>
            </a:pPr>
            <a:endParaRPr lang="en-US" dirty="0" smtClean="0"/>
          </a:p>
          <a:p>
            <a:pPr lvl="1">
              <a:buNone/>
            </a:pPr>
            <a:endParaRPr lang="en-US" dirty="0" smtClean="0"/>
          </a:p>
          <a:p>
            <a:pPr lvl="1"/>
            <a:endParaRPr lang="en-US" dirty="0" smtClean="0"/>
          </a:p>
        </p:txBody>
      </p:sp>
      <p:sp>
        <p:nvSpPr>
          <p:cNvPr id="3" name="Title 2"/>
          <p:cNvSpPr>
            <a:spLocks noGrp="1"/>
          </p:cNvSpPr>
          <p:nvPr>
            <p:ph type="title"/>
          </p:nvPr>
        </p:nvSpPr>
        <p:spPr/>
        <p:txBody>
          <a:bodyPr/>
          <a:lstStyle/>
          <a:p>
            <a:pPr algn="ctr"/>
            <a:r>
              <a:rPr smtClean="0"/>
              <a:t>MAJOR DISCOVERIES</a:t>
            </a:r>
            <a:endParaRPr lang="en-US" dirty="0"/>
          </a:p>
        </p:txBody>
      </p:sp>
      <p:pic>
        <p:nvPicPr>
          <p:cNvPr id="2050" name="Picture 2" descr="C:\Documents and Settings\vpower\Local Settings\Temporary Internet Files\Content.IE5\ZREG9G47\MCj00831850000[1].wmf"/>
          <p:cNvPicPr>
            <a:picLocks noChangeAspect="1" noChangeArrowheads="1"/>
          </p:cNvPicPr>
          <p:nvPr/>
        </p:nvPicPr>
        <p:blipFill>
          <a:blip r:embed="rId2" cstate="print"/>
          <a:srcRect/>
          <a:stretch>
            <a:fillRect/>
          </a:stretch>
        </p:blipFill>
        <p:spPr bwMode="auto">
          <a:xfrm>
            <a:off x="4800600" y="2209800"/>
            <a:ext cx="3886200" cy="2438400"/>
          </a:xfrm>
          <a:prstGeom prst="rect">
            <a:avLst/>
          </a:prstGeom>
          <a:noFill/>
        </p:spPr>
      </p:pic>
      <p:pic>
        <p:nvPicPr>
          <p:cNvPr id="5" name="Picture 2" descr="C:\Program Files\Microsoft Office\MEDIA\CAGCAT10\j0305257.wmf"/>
          <p:cNvPicPr>
            <a:picLocks noChangeAspect="1" noChangeArrowheads="1"/>
          </p:cNvPicPr>
          <p:nvPr/>
        </p:nvPicPr>
        <p:blipFill>
          <a:blip r:embed="rId3" cstate="print"/>
          <a:srcRect/>
          <a:stretch>
            <a:fillRect/>
          </a:stretch>
        </p:blipFill>
        <p:spPr bwMode="auto">
          <a:xfrm>
            <a:off x="3506175" y="4419600"/>
            <a:ext cx="1125415" cy="18288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sz="3600" dirty="0" smtClean="0"/>
              <a:t>1688-1790</a:t>
            </a:r>
            <a:endParaRPr lang="en-US" sz="3600" dirty="0"/>
          </a:p>
        </p:txBody>
      </p:sp>
      <p:sp>
        <p:nvSpPr>
          <p:cNvPr id="2" name="Title 1"/>
          <p:cNvSpPr>
            <a:spLocks noGrp="1"/>
          </p:cNvSpPr>
          <p:nvPr>
            <p:ph type="ctrTitle"/>
          </p:nvPr>
        </p:nvSpPr>
        <p:spPr/>
        <p:txBody>
          <a:bodyPr/>
          <a:lstStyle/>
          <a:p>
            <a:r>
              <a:rPr dirty="0" smtClean="0"/>
              <a:t>The Age of Enlightenment</a:t>
            </a:r>
            <a:br>
              <a:rPr dirty="0" smtClean="0"/>
            </a:br>
            <a:r>
              <a:rPr lang="en-US" dirty="0" smtClean="0"/>
              <a:t>(Age of Reason)</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3595</TotalTime>
  <Words>1475</Words>
  <Application>Microsoft Office PowerPoint</Application>
  <PresentationFormat>On-screen Show (4:3)</PresentationFormat>
  <Paragraphs>192</Paragraphs>
  <Slides>33</Slides>
  <Notes>1</Notes>
  <HiddenSlides>0</HiddenSlides>
  <MMClips>1</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Foundry</vt:lpstr>
      <vt:lpstr>Unit 1 – Seeds of Change</vt:lpstr>
      <vt:lpstr>The Phoenix begins to rise from the ashes………</vt:lpstr>
      <vt:lpstr>The Renaissance of Europe</vt:lpstr>
      <vt:lpstr>RENAISSANCE = REBIRTH</vt:lpstr>
      <vt:lpstr>REBIRTH of…</vt:lpstr>
      <vt:lpstr>SCIENTIFIC REVOLUTION</vt:lpstr>
      <vt:lpstr>Ideas Challenge Church Theories</vt:lpstr>
      <vt:lpstr>MAJOR DISCOVERIES</vt:lpstr>
      <vt:lpstr>The Age of Enlightenment (Age of Reason)</vt:lpstr>
      <vt:lpstr>3 Eras/Events that led to the Enlightenment</vt:lpstr>
      <vt:lpstr>PowerPoint Presentation</vt:lpstr>
      <vt:lpstr>A Bronx Tale (1993)  “Is it better to be feared or loved”</vt:lpstr>
      <vt:lpstr>Machiavelli and The Prince –  respond to the following excerpts with a partner</vt:lpstr>
      <vt:lpstr> Enlightenment Thinkers – Hobbes, Locke, Rousseau, and Smith all had profound impact on the future government of the US</vt:lpstr>
      <vt:lpstr>PowerPoint Presentation</vt:lpstr>
      <vt:lpstr>PROTESTANT REFORMATION</vt:lpstr>
      <vt:lpstr>REFORMATION</vt:lpstr>
      <vt:lpstr>GUTENBERG’S PRINTING PRESS</vt:lpstr>
      <vt:lpstr>Gutenberg’s printing press cont..</vt:lpstr>
      <vt:lpstr>Martin Luther Reluctant Revolutionary (PBS Special)</vt:lpstr>
      <vt:lpstr>MARTIN LUTHER</vt:lpstr>
      <vt:lpstr>Response to LUTHER- a cool story</vt:lpstr>
      <vt:lpstr>ENGLISH REFORMATION </vt:lpstr>
      <vt:lpstr>England becomes Protestant</vt:lpstr>
      <vt:lpstr>The Defeat of the Spanish Armada</vt:lpstr>
      <vt:lpstr>THE END</vt:lpstr>
      <vt:lpstr>Elizabeth I </vt:lpstr>
      <vt:lpstr>Elizabeth I</vt:lpstr>
      <vt:lpstr>Thomas Hobbes</vt:lpstr>
      <vt:lpstr>John Locke</vt:lpstr>
      <vt:lpstr>Montesquieu</vt:lpstr>
      <vt:lpstr>Jean –Jacques Rousseau</vt:lpstr>
      <vt:lpstr>Adam Smith</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PROTESTANT REFORMATION</dc:title>
  <dc:creator>VPOWER</dc:creator>
  <cp:lastModifiedBy>DONNELLY, JOHN</cp:lastModifiedBy>
  <cp:revision>68</cp:revision>
  <dcterms:created xsi:type="dcterms:W3CDTF">2009-09-12T18:12:06Z</dcterms:created>
  <dcterms:modified xsi:type="dcterms:W3CDTF">2015-09-02T10:56:37Z</dcterms:modified>
</cp:coreProperties>
</file>